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56" r:id="rId3"/>
    <p:sldId id="258" r:id="rId4"/>
    <p:sldId id="296" r:id="rId5"/>
    <p:sldId id="281" r:id="rId6"/>
    <p:sldId id="282" r:id="rId7"/>
    <p:sldId id="286" r:id="rId8"/>
    <p:sldId id="297" r:id="rId9"/>
    <p:sldId id="290" r:id="rId10"/>
    <p:sldId id="284" r:id="rId11"/>
    <p:sldId id="283" r:id="rId12"/>
    <p:sldId id="287" r:id="rId13"/>
    <p:sldId id="285"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00FF00"/>
    <a:srgbClr val="194A7F"/>
    <a:srgbClr val="FF6548"/>
    <a:srgbClr val="6E93D0"/>
    <a:srgbClr val="B4C7E7"/>
    <a:srgbClr val="FCA2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44" autoAdjust="0"/>
    <p:restoredTop sz="80684" autoAdjust="0"/>
  </p:normalViewPr>
  <p:slideViewPr>
    <p:cSldViewPr snapToGrid="0">
      <p:cViewPr varScale="1">
        <p:scale>
          <a:sx n="83" d="100"/>
          <a:sy n="83" d="100"/>
        </p:scale>
        <p:origin x="70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CB6A2-B5AA-44BF-A771-33444B14AF98}" type="datetimeFigureOut">
              <a:rPr lang="zh-CN" altLang="en-US" smtClean="0"/>
              <a:t>2022/1/13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9793BB-4D5C-4DA5-A4E5-BFC182DE84BE}" type="slidenum">
              <a:rPr lang="zh-CN" altLang="en-US" smtClean="0"/>
              <a:t>‹#›</a:t>
            </a:fld>
            <a:endParaRPr lang="zh-CN" altLang="en-US"/>
          </a:p>
        </p:txBody>
      </p:sp>
    </p:spTree>
    <p:extLst>
      <p:ext uri="{BB962C8B-B14F-4D97-AF65-F5344CB8AC3E}">
        <p14:creationId xmlns:p14="http://schemas.microsoft.com/office/powerpoint/2010/main" val="3303690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everyone, this is </a:t>
            </a:r>
            <a:r>
              <a:rPr lang="en-US" altLang="zh-CN" dirty="0" err="1"/>
              <a:t>Xiaofei</a:t>
            </a:r>
            <a:r>
              <a:rPr lang="en-US" altLang="zh-CN" dirty="0"/>
              <a:t>, from </a:t>
            </a:r>
            <a:r>
              <a:rPr lang="en-US" altLang="zh-CN" dirty="0" err="1"/>
              <a:t>Beihang</a:t>
            </a:r>
            <a:r>
              <a:rPr lang="en-US" altLang="zh-CN" dirty="0"/>
              <a:t> university. Now I</a:t>
            </a:r>
            <a:r>
              <a:rPr lang="zh-CN" altLang="en-US" dirty="0"/>
              <a:t>‘</a:t>
            </a:r>
            <a:r>
              <a:rPr lang="en-US" altLang="zh-CN" dirty="0"/>
              <a:t>m going to introduce our </a:t>
            </a:r>
            <a:r>
              <a:rPr lang="en-US" altLang="zh-CN" dirty="0" err="1"/>
              <a:t>miccai’s</a:t>
            </a:r>
            <a:r>
              <a:rPr lang="en-US" altLang="zh-CN" dirty="0"/>
              <a:t> work, </a:t>
            </a:r>
            <a:endParaRPr lang="zh-CN" altLang="en-US" dirty="0"/>
          </a:p>
        </p:txBody>
      </p:sp>
      <p:sp>
        <p:nvSpPr>
          <p:cNvPr id="4" name="灯片编号占位符 3"/>
          <p:cNvSpPr>
            <a:spLocks noGrp="1"/>
          </p:cNvSpPr>
          <p:nvPr>
            <p:ph type="sldNum" sz="quarter" idx="5"/>
          </p:nvPr>
        </p:nvSpPr>
        <p:spPr/>
        <p:txBody>
          <a:bodyPr/>
          <a:lstStyle/>
          <a:p>
            <a:fld id="{979793BB-4D5C-4DA5-A4E5-BFC182DE84BE}" type="slidenum">
              <a:rPr lang="zh-CN" altLang="en-US" smtClean="0"/>
              <a:t>1</a:t>
            </a:fld>
            <a:endParaRPr lang="zh-CN" altLang="en-US"/>
          </a:p>
        </p:txBody>
      </p:sp>
    </p:spTree>
    <p:extLst>
      <p:ext uri="{BB962C8B-B14F-4D97-AF65-F5344CB8AC3E}">
        <p14:creationId xmlns:p14="http://schemas.microsoft.com/office/powerpoint/2010/main" val="3323431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are the mathematical equations for VTI-LSTM. We added a VTI gate term into the input </a:t>
            </a:r>
            <a:endParaRPr lang="zh-CN" altLang="en-US" dirty="0"/>
          </a:p>
        </p:txBody>
      </p:sp>
      <p:sp>
        <p:nvSpPr>
          <p:cNvPr id="4" name="灯片编号占位符 3"/>
          <p:cNvSpPr>
            <a:spLocks noGrp="1"/>
          </p:cNvSpPr>
          <p:nvPr>
            <p:ph type="sldNum" sz="quarter" idx="5"/>
          </p:nvPr>
        </p:nvSpPr>
        <p:spPr/>
        <p:txBody>
          <a:bodyPr/>
          <a:lstStyle/>
          <a:p>
            <a:fld id="{979793BB-4D5C-4DA5-A4E5-BFC182DE84BE}" type="slidenum">
              <a:rPr lang="zh-CN" altLang="en-US" smtClean="0"/>
              <a:t>10</a:t>
            </a:fld>
            <a:endParaRPr lang="zh-CN" altLang="en-US"/>
          </a:p>
        </p:txBody>
      </p:sp>
    </p:spTree>
    <p:extLst>
      <p:ext uri="{BB962C8B-B14F-4D97-AF65-F5344CB8AC3E}">
        <p14:creationId xmlns:p14="http://schemas.microsoft.com/office/powerpoint/2010/main" val="3566165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9793BB-4D5C-4DA5-A4E5-BFC182DE84BE}" type="slidenum">
              <a:rPr lang="zh-CN" altLang="en-US" smtClean="0"/>
              <a:t>12</a:t>
            </a:fld>
            <a:endParaRPr lang="zh-CN" altLang="en-US"/>
          </a:p>
        </p:txBody>
      </p:sp>
    </p:spTree>
    <p:extLst>
      <p:ext uri="{BB962C8B-B14F-4D97-AF65-F5344CB8AC3E}">
        <p14:creationId xmlns:p14="http://schemas.microsoft.com/office/powerpoint/2010/main" val="3795820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a:t>
            </a:r>
            <a:r>
              <a:rPr lang="en-US" altLang="zh-CN" dirty="0"/>
              <a:t>3012</a:t>
            </a:r>
            <a:r>
              <a:rPr lang="zh-CN" altLang="en-US" dirty="0"/>
              <a:t>年起，由于机器学习的发展，它在诸多领域取得非常显著的效果，在医疗领域也有这非常重大的应用</a:t>
            </a:r>
            <a:endParaRPr lang="en-US" altLang="zh-CN" dirty="0"/>
          </a:p>
          <a:p>
            <a:endParaRPr lang="en-US" altLang="zh-CN" dirty="0"/>
          </a:p>
          <a:p>
            <a:pPr marL="285750" indent="-285750" eaLnBrk="1" fontAlgn="auto" hangingPunct="1">
              <a:spcBef>
                <a:spcPts val="0"/>
              </a:spcBef>
              <a:spcAft>
                <a:spcPts val="0"/>
              </a:spcAft>
              <a:buClr>
                <a:srgbClr val="044875"/>
              </a:buClr>
              <a:buFont typeface="Wingdings" panose="05000000000000000000" pitchFamily="2" charset="2"/>
              <a:buChar char="Ø"/>
              <a:defRPr/>
            </a:pPr>
            <a:r>
              <a:rPr lang="en-US" altLang="zh-CN" sz="1600" b="1" dirty="0">
                <a:solidFill>
                  <a:schemeClr val="bg2">
                    <a:lumMod val="25000"/>
                  </a:schemeClr>
                </a:solidFill>
                <a:latin typeface="+mn-lt"/>
                <a:ea typeface="+mn-ea"/>
                <a:cs typeface="Arial" panose="020B0604020202020204" pitchFamily="34" charset="0"/>
              </a:rPr>
              <a:t>1.</a:t>
            </a:r>
            <a:r>
              <a:rPr lang="zh-CN" altLang="en-US" sz="1600" b="1" dirty="0">
                <a:solidFill>
                  <a:schemeClr val="bg2">
                    <a:lumMod val="25000"/>
                  </a:schemeClr>
                </a:solidFill>
                <a:latin typeface="+mn-lt"/>
                <a:ea typeface="+mn-ea"/>
                <a:cs typeface="Arial" panose="020B0604020202020204" pitchFamily="34" charset="0"/>
              </a:rPr>
              <a:t>机器学习的蓬勃发展</a:t>
            </a:r>
            <a:endParaRPr lang="en-US" altLang="zh-CN" sz="1600" b="1" dirty="0">
              <a:solidFill>
                <a:schemeClr val="bg2">
                  <a:lumMod val="25000"/>
                </a:schemeClr>
              </a:solidFill>
              <a:latin typeface="+mn-lt"/>
              <a:ea typeface="+mn-ea"/>
              <a:cs typeface="Arial" panose="020B0604020202020204" pitchFamily="34" charset="0"/>
            </a:endParaRPr>
          </a:p>
          <a:p>
            <a:pPr marL="285750" indent="-285750" eaLnBrk="1" fontAlgn="auto" hangingPunct="1">
              <a:spcBef>
                <a:spcPts val="0"/>
              </a:spcBef>
              <a:spcAft>
                <a:spcPts val="0"/>
              </a:spcAft>
              <a:buClr>
                <a:srgbClr val="044875"/>
              </a:buClr>
              <a:buFont typeface="Wingdings" panose="05000000000000000000" pitchFamily="2" charset="2"/>
              <a:buChar char="Ø"/>
              <a:defRPr/>
            </a:pPr>
            <a:endParaRPr lang="en-US" altLang="zh-CN" sz="1600" b="1" dirty="0">
              <a:solidFill>
                <a:schemeClr val="bg2">
                  <a:lumMod val="25000"/>
                </a:schemeClr>
              </a:solidFill>
              <a:latin typeface="+mn-lt"/>
              <a:ea typeface="+mn-ea"/>
              <a:cs typeface="Arial" panose="020B0604020202020204" pitchFamily="34" charset="0"/>
            </a:endParaRPr>
          </a:p>
          <a:p>
            <a:pPr marL="285750" indent="-285750" eaLnBrk="1" fontAlgn="auto" hangingPunct="1">
              <a:spcBef>
                <a:spcPts val="0"/>
              </a:spcBef>
              <a:spcAft>
                <a:spcPts val="0"/>
              </a:spcAft>
              <a:buClr>
                <a:srgbClr val="044875"/>
              </a:buClr>
              <a:buFont typeface="Wingdings" panose="05000000000000000000" pitchFamily="2" charset="2"/>
              <a:buChar char="Ø"/>
              <a:defRPr/>
            </a:pPr>
            <a:r>
              <a:rPr lang="en-US" altLang="zh-CN" sz="1600" b="1" dirty="0">
                <a:solidFill>
                  <a:schemeClr val="bg2">
                    <a:lumMod val="25000"/>
                  </a:schemeClr>
                </a:solidFill>
                <a:latin typeface="+mn-lt"/>
                <a:ea typeface="+mn-ea"/>
                <a:cs typeface="Arial" panose="020B0604020202020204" pitchFamily="34" charset="0"/>
              </a:rPr>
              <a:t>2.</a:t>
            </a:r>
            <a:r>
              <a:rPr lang="zh-CN" altLang="en-US" sz="1600" b="1" dirty="0">
                <a:solidFill>
                  <a:schemeClr val="bg2">
                    <a:lumMod val="25000"/>
                  </a:schemeClr>
                </a:solidFill>
                <a:latin typeface="+mn-lt"/>
                <a:ea typeface="+mn-ea"/>
                <a:cs typeface="Arial" panose="020B0604020202020204" pitchFamily="34" charset="0"/>
              </a:rPr>
              <a:t>在诸多领域中的应用：物体检测，人脸识别，自然语言处理 </a:t>
            </a:r>
            <a:r>
              <a:rPr lang="en-US" altLang="zh-CN" sz="1600" b="1" dirty="0" err="1">
                <a:solidFill>
                  <a:schemeClr val="bg2">
                    <a:lumMod val="25000"/>
                  </a:schemeClr>
                </a:solidFill>
                <a:latin typeface="+mn-lt"/>
                <a:ea typeface="+mn-ea"/>
                <a:cs typeface="Arial" panose="020B0604020202020204" pitchFamily="34" charset="0"/>
              </a:rPr>
              <a:t>siri</a:t>
            </a:r>
            <a:r>
              <a:rPr lang="zh-CN" altLang="en-US" sz="1600" b="1" dirty="0">
                <a:solidFill>
                  <a:schemeClr val="bg2">
                    <a:lumMod val="25000"/>
                  </a:schemeClr>
                </a:solidFill>
                <a:latin typeface="+mn-lt"/>
                <a:ea typeface="+mn-ea"/>
                <a:cs typeface="Arial" panose="020B0604020202020204" pitchFamily="34" charset="0"/>
              </a:rPr>
              <a:t>，数据挖掘</a:t>
            </a:r>
            <a:endParaRPr lang="en-US" altLang="zh-CN" sz="1600" b="1" dirty="0">
              <a:solidFill>
                <a:schemeClr val="bg2">
                  <a:lumMod val="25000"/>
                </a:schemeClr>
              </a:solidFill>
              <a:latin typeface="+mn-lt"/>
              <a:ea typeface="+mn-ea"/>
              <a:cs typeface="Arial" panose="020B0604020202020204" pitchFamily="34" charset="0"/>
            </a:endParaRPr>
          </a:p>
          <a:p>
            <a:pPr marL="285750" indent="-285750" eaLnBrk="1" fontAlgn="auto" hangingPunct="1">
              <a:spcBef>
                <a:spcPts val="0"/>
              </a:spcBef>
              <a:spcAft>
                <a:spcPts val="0"/>
              </a:spcAft>
              <a:buClr>
                <a:srgbClr val="044875"/>
              </a:buClr>
              <a:buFont typeface="Wingdings" panose="05000000000000000000" pitchFamily="2" charset="2"/>
              <a:buChar char="Ø"/>
              <a:defRPr/>
            </a:pPr>
            <a:r>
              <a:rPr lang="zh-CN" altLang="en-US" sz="1600" b="1" dirty="0">
                <a:solidFill>
                  <a:schemeClr val="bg2">
                    <a:lumMod val="25000"/>
                  </a:schemeClr>
                </a:solidFill>
                <a:latin typeface="+mn-lt"/>
                <a:ea typeface="+mn-ea"/>
                <a:cs typeface="Arial" panose="020B0604020202020204" pitchFamily="34" charset="0"/>
              </a:rPr>
              <a:t>各个领域：视频编码医疗</a:t>
            </a:r>
            <a:endParaRPr lang="en-US" altLang="zh-CN" sz="1600" b="1" dirty="0">
              <a:solidFill>
                <a:schemeClr val="bg2">
                  <a:lumMod val="25000"/>
                </a:schemeClr>
              </a:solidFill>
              <a:latin typeface="+mn-lt"/>
              <a:ea typeface="+mn-ea"/>
              <a:cs typeface="Arial" panose="020B0604020202020204" pitchFamily="34" charset="0"/>
            </a:endParaRPr>
          </a:p>
          <a:p>
            <a:pPr marL="285750" indent="-285750" eaLnBrk="1" fontAlgn="auto" hangingPunct="1">
              <a:spcBef>
                <a:spcPts val="0"/>
              </a:spcBef>
              <a:spcAft>
                <a:spcPts val="0"/>
              </a:spcAft>
              <a:buClr>
                <a:srgbClr val="044875"/>
              </a:buClr>
              <a:buFont typeface="Wingdings" panose="05000000000000000000" pitchFamily="2" charset="2"/>
              <a:buChar char="Ø"/>
              <a:defRPr/>
            </a:pPr>
            <a:endParaRPr lang="en-US" altLang="zh-CN" sz="1600" b="1" dirty="0">
              <a:solidFill>
                <a:schemeClr val="bg2">
                  <a:lumMod val="25000"/>
                </a:schemeClr>
              </a:solidFill>
              <a:latin typeface="+mn-lt"/>
              <a:ea typeface="+mn-ea"/>
              <a:cs typeface="Arial" panose="020B0604020202020204" pitchFamily="34" charset="0"/>
            </a:endParaRPr>
          </a:p>
          <a:p>
            <a:pPr marL="285750" indent="-285750" eaLnBrk="1" fontAlgn="auto" hangingPunct="1">
              <a:spcBef>
                <a:spcPts val="0"/>
              </a:spcBef>
              <a:spcAft>
                <a:spcPts val="0"/>
              </a:spcAft>
              <a:buClr>
                <a:srgbClr val="044875"/>
              </a:buClr>
              <a:buFont typeface="Wingdings" panose="05000000000000000000" pitchFamily="2" charset="2"/>
              <a:buChar char="Ø"/>
              <a:defRPr/>
            </a:pPr>
            <a:r>
              <a:rPr lang="en-US" altLang="zh-CN" sz="1200" dirty="0"/>
              <a:t>《Dermatologist-level classification of skin cancer with deep neural networks》</a:t>
            </a:r>
            <a:endParaRPr lang="en-US" altLang="zh-CN" sz="1200" b="1" dirty="0">
              <a:solidFill>
                <a:schemeClr val="bg2">
                  <a:lumMod val="25000"/>
                </a:schemeClr>
              </a:solidFill>
              <a:cs typeface="Arial" panose="020B0604020202020204" pitchFamily="34" charset="0"/>
            </a:endParaRPr>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D0D639C-6106-49BE-AB8F-4254D9BAA9F0}" type="slidenum">
              <a:rPr lang="zh-CN" altLang="en-US" smtClean="0"/>
              <a:t>13</a:t>
            </a:fld>
            <a:endParaRPr lang="zh-CN" altLang="en-US"/>
          </a:p>
        </p:txBody>
      </p:sp>
    </p:spTree>
    <p:extLst>
      <p:ext uri="{BB962C8B-B14F-4D97-AF65-F5344CB8AC3E}">
        <p14:creationId xmlns:p14="http://schemas.microsoft.com/office/powerpoint/2010/main" val="4062706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introduction is consists of 4 parts, that is</a:t>
            </a:r>
            <a:endParaRPr lang="zh-CN" altLang="en-US" dirty="0"/>
          </a:p>
        </p:txBody>
      </p:sp>
      <p:sp>
        <p:nvSpPr>
          <p:cNvPr id="4" name="灯片编号占位符 3"/>
          <p:cNvSpPr>
            <a:spLocks noGrp="1"/>
          </p:cNvSpPr>
          <p:nvPr>
            <p:ph type="sldNum" sz="quarter" idx="5"/>
          </p:nvPr>
        </p:nvSpPr>
        <p:spPr/>
        <p:txBody>
          <a:bodyPr/>
          <a:lstStyle/>
          <a:p>
            <a:fld id="{979793BB-4D5C-4DA5-A4E5-BFC182DE84BE}" type="slidenum">
              <a:rPr lang="zh-CN" altLang="en-US" smtClean="0"/>
              <a:t>2</a:t>
            </a:fld>
            <a:endParaRPr lang="zh-CN" altLang="en-US"/>
          </a:p>
        </p:txBody>
      </p:sp>
    </p:spTree>
    <p:extLst>
      <p:ext uri="{BB962C8B-B14F-4D97-AF65-F5344CB8AC3E}">
        <p14:creationId xmlns:p14="http://schemas.microsoft.com/office/powerpoint/2010/main" val="1969736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Firstly, our work focuses on the task of glaucoma forecast, which aims to predict the potential of contracting glaucoma in the future, utilizing the variation tendency from the historical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 glaucoma is one of the leading cause of irreversible blindness. The incidence of glaucoma is 3.5 percentage over 45 years old people, which equals to around 80 million patients all over the world.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Fortunately, </a:t>
            </a:r>
            <a:r>
              <a:rPr lang="en-US" altLang="zh-CN"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80 percentage of the</a:t>
            </a:r>
            <a:r>
              <a:rPr lang="en-US" altLang="zh-CN"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blindness can be avoided</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a:t>through early detection and treatment. So we are looking for an efficient early warning method for glaucoma.</a:t>
            </a:r>
          </a:p>
        </p:txBody>
      </p:sp>
      <p:sp>
        <p:nvSpPr>
          <p:cNvPr id="4" name="灯片编号占位符 3"/>
          <p:cNvSpPr>
            <a:spLocks noGrp="1"/>
          </p:cNvSpPr>
          <p:nvPr>
            <p:ph type="sldNum" sz="quarter" idx="10"/>
          </p:nvPr>
        </p:nvSpPr>
        <p:spPr/>
        <p:txBody>
          <a:bodyPr/>
          <a:lstStyle/>
          <a:p>
            <a:fld id="{AD0D639C-6106-49BE-AB8F-4254D9BAA9F0}" type="slidenum">
              <a:rPr lang="zh-CN" altLang="en-US" smtClean="0"/>
              <a:t>3</a:t>
            </a:fld>
            <a:endParaRPr lang="zh-CN" altLang="en-US"/>
          </a:p>
        </p:txBody>
      </p:sp>
    </p:spTree>
    <p:extLst>
      <p:ext uri="{BB962C8B-B14F-4D97-AF65-F5344CB8AC3E}">
        <p14:creationId xmlns:p14="http://schemas.microsoft.com/office/powerpoint/2010/main" val="632218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0D639C-6106-49BE-AB8F-4254D9BAA9F0}" type="slidenum">
              <a:rPr lang="zh-CN" altLang="en-US" smtClean="0"/>
              <a:t>4</a:t>
            </a:fld>
            <a:endParaRPr lang="zh-CN" altLang="en-US"/>
          </a:p>
        </p:txBody>
      </p:sp>
    </p:spTree>
    <p:extLst>
      <p:ext uri="{BB962C8B-B14F-4D97-AF65-F5344CB8AC3E}">
        <p14:creationId xmlns:p14="http://schemas.microsoft.com/office/powerpoint/2010/main" val="4159999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drive a deep learning method for glaucoma forecast, a sequential fundus image database is required. However, To our best knowledge, there is no existing database designed for the forecast task. </a:t>
            </a:r>
          </a:p>
          <a:p>
            <a:endParaRPr lang="en-US" altLang="zh-CN" dirty="0"/>
          </a:p>
          <a:p>
            <a:r>
              <a:rPr lang="en-US" altLang="zh-CN" dirty="0"/>
              <a:t>So that in this paper, we firstly establish a sequential fundus images database for glaucoma forecast, called SIGF.</a:t>
            </a:r>
          </a:p>
          <a:p>
            <a:endParaRPr lang="en-US" altLang="zh-CN" dirty="0"/>
          </a:p>
          <a:p>
            <a:r>
              <a:rPr lang="en-US" altLang="zh-CN" dirty="0"/>
              <a:t>It contains 405 image sequences from different eyes, and each eye has at least 6 fundus images captured at different years, 	with an average of 9 images per eye, corresponding to 3,671 images in total. </a:t>
            </a:r>
          </a:p>
          <a:p>
            <a:endParaRPr lang="en-US" altLang="zh-CN" dirty="0"/>
          </a:p>
          <a:p>
            <a:r>
              <a:rPr lang="en-US" altLang="zh-CN" dirty="0"/>
              <a:t>Each images in our database is labeled with positive or negative glaucoma by 3 ophthalmologist. </a:t>
            </a:r>
            <a:r>
              <a:rPr lang="en-US" altLang="zh-CN" dirty="0" err="1"/>
              <a:t>ofsa</a:t>
            </a:r>
            <a:endParaRPr lang="en-US" altLang="zh-CN" dirty="0"/>
          </a:p>
          <a:p>
            <a:endParaRPr lang="en-US" altLang="zh-CN" dirty="0"/>
          </a:p>
          <a:p>
            <a:r>
              <a:rPr lang="en-US" altLang="zh-CN" dirty="0"/>
              <a:t>Now The SIGF database is available in </a:t>
            </a:r>
            <a:r>
              <a:rPr lang="en-US" altLang="zh-CN" dirty="0" err="1"/>
              <a:t>github</a:t>
            </a:r>
            <a:r>
              <a:rPr lang="en-US" altLang="zh-CN" dirty="0"/>
              <a:t> under request, and you</a:t>
            </a:r>
            <a:r>
              <a:rPr lang="zh-CN" altLang="en-US" dirty="0"/>
              <a:t> </a:t>
            </a:r>
            <a:r>
              <a:rPr lang="en-US" altLang="zh-CN" dirty="0"/>
              <a:t>can</a:t>
            </a:r>
            <a:r>
              <a:rPr lang="zh-CN" altLang="en-US" dirty="0"/>
              <a:t> </a:t>
            </a:r>
            <a:r>
              <a:rPr lang="en-US" altLang="zh-CN" dirty="0"/>
              <a:t>find</a:t>
            </a:r>
            <a:r>
              <a:rPr lang="zh-CN" altLang="en-US" dirty="0"/>
              <a:t> </a:t>
            </a:r>
            <a:r>
              <a:rPr lang="en-US" altLang="zh-CN" dirty="0"/>
              <a:t>the download</a:t>
            </a:r>
            <a:r>
              <a:rPr lang="zh-CN" altLang="en-US" dirty="0"/>
              <a:t> </a:t>
            </a:r>
            <a:r>
              <a:rPr lang="en-US" altLang="zh-CN" dirty="0"/>
              <a:t>link in our paper or through the QR code in this page. </a:t>
            </a:r>
            <a:endParaRPr lang="zh-CN" altLang="en-US" dirty="0"/>
          </a:p>
        </p:txBody>
      </p:sp>
      <p:sp>
        <p:nvSpPr>
          <p:cNvPr id="4" name="灯片编号占位符 3"/>
          <p:cNvSpPr>
            <a:spLocks noGrp="1"/>
          </p:cNvSpPr>
          <p:nvPr>
            <p:ph type="sldNum" sz="quarter" idx="5"/>
          </p:nvPr>
        </p:nvSpPr>
        <p:spPr/>
        <p:txBody>
          <a:bodyPr/>
          <a:lstStyle/>
          <a:p>
            <a:fld id="{979793BB-4D5C-4DA5-A4E5-BFC182DE84BE}" type="slidenum">
              <a:rPr lang="zh-CN" altLang="en-US" smtClean="0"/>
              <a:t>5</a:t>
            </a:fld>
            <a:endParaRPr lang="zh-CN" altLang="en-US"/>
          </a:p>
        </p:txBody>
      </p:sp>
    </p:spTree>
    <p:extLst>
      <p:ext uri="{BB962C8B-B14F-4D97-AF65-F5344CB8AC3E}">
        <p14:creationId xmlns:p14="http://schemas.microsoft.com/office/powerpoint/2010/main" val="1076514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based on our database, we propose a </a:t>
            </a:r>
            <a:r>
              <a:rPr lang="en-US" altLang="zh-CN" dirty="0" err="1"/>
              <a:t>DeepGF</a:t>
            </a:r>
            <a:r>
              <a:rPr lang="en-US" altLang="zh-CN" dirty="0"/>
              <a:t> network, which is consisted by two parts: the </a:t>
            </a:r>
            <a:r>
              <a:rPr lang="en-US" altLang="zh-CN" sz="1200" b="1" dirty="0">
                <a:solidFill>
                  <a:srgbClr val="C00000"/>
                </a:solidFill>
                <a:latin typeface="微软雅黑" panose="020B0503020204020204" pitchFamily="34" charset="-122"/>
                <a:ea typeface="微软雅黑" panose="020B0503020204020204" pitchFamily="34" charset="-122"/>
              </a:rPr>
              <a:t>Attention-polar CNN subnet and </a:t>
            </a:r>
            <a:r>
              <a:rPr lang="en-US" altLang="zh-CN" sz="1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Variable time interval LSTM subnet.</a:t>
            </a:r>
          </a:p>
          <a:p>
            <a:r>
              <a:rPr lang="en-US" altLang="zh-CN" sz="1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Specifically, the AP-CNN</a:t>
            </a:r>
            <a:r>
              <a:rPr lang="en-US" altLang="zh-CN" dirty="0"/>
              <a:t> is composed of 2 parts: the attention subnet and the polar subnet.</a:t>
            </a:r>
          </a:p>
          <a:p>
            <a:r>
              <a:rPr lang="en-US" altLang="zh-CN" dirty="0"/>
              <a:t>Specifically, the attention subnet is proposed to remove the redundant regions on the fundus images by masking an attention map on both the input fundus images and the extracted feature maps. </a:t>
            </a:r>
          </a:p>
          <a:p>
            <a:endParaRPr lang="en-US" altLang="zh-CN" dirty="0"/>
          </a:p>
          <a:p>
            <a:r>
              <a:rPr lang="en-US" altLang="zh-CN" dirty="0"/>
              <a:t>As a result, the key features for glaucoma forecast can be highlighted</a:t>
            </a:r>
          </a:p>
          <a:p>
            <a:endParaRPr lang="en-US" altLang="zh-CN" dirty="0"/>
          </a:p>
          <a:p>
            <a:r>
              <a:rPr lang="en-US" altLang="zh-CN" dirty="0"/>
              <a:t>Besides, the polar subnet shares the same structure with the attention subnet, but the input  of polar subnet is the ROI of the fundus images in polar coordinates. </a:t>
            </a:r>
          </a:p>
          <a:p>
            <a:endParaRPr lang="en-US" altLang="zh-CN" dirty="0"/>
          </a:p>
          <a:p>
            <a:r>
              <a:rPr lang="en-US" altLang="zh-CN" dirty="0"/>
              <a:t>The motivation to introduce polar coordinates is that such mapping can enlarge the optic cup regions, which is effective in finding the larger VCDR, and also a way for data augmentation.</a:t>
            </a:r>
          </a:p>
          <a:p>
            <a:endParaRPr lang="en-US" altLang="zh-CN" dirty="0"/>
          </a:p>
          <a:p>
            <a:r>
              <a:rPr lang="en-US" altLang="zh-CN" dirty="0"/>
              <a:t>Finally, the features extracted by the attention and polar subnets are concatenated as the final spatial feature.</a:t>
            </a:r>
          </a:p>
          <a:p>
            <a:endParaRPr lang="en-US" altLang="zh-CN" sz="1200" b="1" dirty="0">
              <a:solidFill>
                <a:schemeClr val="bg2">
                  <a:lumMod val="25000"/>
                </a:schemeClr>
              </a:solidFill>
              <a:cs typeface="Arial" panose="020B0604020202020204" pitchFamily="34" charset="0"/>
            </a:endParaRPr>
          </a:p>
          <a:p>
            <a:endParaRPr lang="en-US" altLang="zh-CN" sz="1200" b="1" dirty="0">
              <a:solidFill>
                <a:schemeClr val="bg2">
                  <a:lumMod val="25000"/>
                </a:schemeClr>
              </a:solidFill>
              <a:cs typeface="Arial" panose="020B0604020202020204" pitchFamily="34" charset="0"/>
            </a:endParaRPr>
          </a:p>
          <a:p>
            <a:r>
              <a:rPr lang="en-US" altLang="zh-CN" sz="1200" b="1" dirty="0">
                <a:solidFill>
                  <a:schemeClr val="bg2">
                    <a:lumMod val="25000"/>
                  </a:schemeClr>
                </a:solidFill>
                <a:cs typeface="Arial" panose="020B0604020202020204" pitchFamily="34" charset="0"/>
              </a:rPr>
              <a:t>More details about the CNN structure can be found in our paper.</a:t>
            </a:r>
          </a:p>
          <a:p>
            <a:endParaRPr lang="en-US" altLang="zh-CN" sz="1200" b="1" dirty="0">
              <a:solidFill>
                <a:schemeClr val="bg2">
                  <a:lumMod val="25000"/>
                </a:schemeClr>
              </a:solidFill>
              <a:cs typeface="Arial" panose="020B0604020202020204" pitchFamily="34" charset="0"/>
            </a:endParaRPr>
          </a:p>
          <a:p>
            <a:r>
              <a:rPr lang="en-US" altLang="zh-CN" dirty="0"/>
              <a:t>Subsequently, the 2-layer VTI-LSTM is designed to learn the dynamic glaucoma transition</a:t>
            </a:r>
            <a:r>
              <a:rPr lang="en-US" altLang="zh-CN" sz="1200" b="1" dirty="0">
                <a:solidFill>
                  <a:schemeClr val="bg2">
                    <a:lumMod val="25000"/>
                  </a:schemeClr>
                </a:solidFill>
                <a:cs typeface="Arial" panose="020B0604020202020204" pitchFamily="34" charset="0"/>
              </a:rPr>
              <a:t>.</a:t>
            </a:r>
          </a:p>
          <a:p>
            <a:r>
              <a:rPr lang="en-US" altLang="zh-CN" dirty="0"/>
              <a:t>In contrast to the traditional LSTM, the length of variant time interval is further encoded into the forget gate of the VTI-LSTM. </a:t>
            </a:r>
          </a:p>
          <a:p>
            <a:r>
              <a:rPr lang="en-US" altLang="zh-CN" dirty="0"/>
              <a:t>Finally, the output from the second VTI-LSTM layer is fed into the fully connected layer to obtain the final forecast output probability.</a:t>
            </a:r>
            <a:endParaRPr lang="en-US" altLang="zh-CN" sz="1200" b="1" dirty="0">
              <a:solidFill>
                <a:schemeClr val="bg2">
                  <a:lumMod val="25000"/>
                </a:schemeClr>
              </a:solidFill>
              <a:cs typeface="Arial" panose="020B0604020202020204" pitchFamily="34" charset="0"/>
            </a:endParaRPr>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D0D639C-6106-49BE-AB8F-4254D9BAA9F0}" type="slidenum">
              <a:rPr lang="zh-CN" altLang="en-US" smtClean="0"/>
              <a:t>6</a:t>
            </a:fld>
            <a:endParaRPr lang="zh-CN" altLang="en-US"/>
          </a:p>
        </p:txBody>
      </p:sp>
    </p:spTree>
    <p:extLst>
      <p:ext uri="{BB962C8B-B14F-4D97-AF65-F5344CB8AC3E}">
        <p14:creationId xmlns:p14="http://schemas.microsoft.com/office/powerpoint/2010/main" val="3930563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experiment part, we compare the glaucoma forecast performance with two other methods, The quantitative results are shown in table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can see that our </a:t>
            </a:r>
            <a:r>
              <a:rPr lang="en-US" altLang="zh-CN" dirty="0" err="1"/>
              <a:t>DeepGF</a:t>
            </a:r>
            <a:r>
              <a:rPr lang="en-US" altLang="zh-CN" dirty="0"/>
              <a:t> method outperforms the comparison methods in all terms,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dirty="0"/>
              <a:t>and, the ROC curves in Figure right further visualizes the trade-off between sensitivity and specificity. And our ROC curve is closer to the upper-left corner than other two methods., which verifies that our </a:t>
            </a:r>
            <a:r>
              <a:rPr lang="en-US" altLang="zh-CN" dirty="0" err="1"/>
              <a:t>DeepGF</a:t>
            </a:r>
            <a:r>
              <a:rPr lang="en-US" altLang="zh-CN" dirty="0"/>
              <a:t> method is effective in forecasting glaucoma.</a:t>
            </a:r>
            <a:endParaRPr lang="zh-CN" altLang="en-US" sz="1200" b="1" dirty="0">
              <a:solidFill>
                <a:srgbClr val="FF0000"/>
              </a:solidFill>
              <a:latin typeface="微软雅黑" panose="020B0503020204020204" pitchFamily="34" charset="-122"/>
              <a:ea typeface="微软雅黑" panose="020B0503020204020204" pitchFamily="34" charset="-122"/>
            </a:endParaRPr>
          </a:p>
          <a:p>
            <a:endParaRPr lang="en-US" altLang="zh-CN" dirty="0"/>
          </a:p>
          <a:p>
            <a:endParaRPr lang="en-US" altLang="zh-CN" dirty="0"/>
          </a:p>
          <a:p>
            <a:r>
              <a:rPr lang="en-US" altLang="zh-CN" dirty="0"/>
              <a:t>And also we investigate the impact of each part in our </a:t>
            </a:r>
            <a:r>
              <a:rPr lang="en-US" altLang="zh-CN" dirty="0" err="1"/>
              <a:t>DeepGF</a:t>
            </a:r>
            <a:r>
              <a:rPr lang="en-US" altLang="zh-CN" dirty="0"/>
              <a:t> model through ablation experiments, and the results are also shown in this page. </a:t>
            </a:r>
          </a:p>
          <a:p>
            <a:r>
              <a:rPr lang="en-US" altLang="zh-CN" dirty="0"/>
              <a:t>More details about the implementation can be found in our paper.</a:t>
            </a:r>
          </a:p>
          <a:p>
            <a:endParaRPr lang="en-US" altLang="zh-CN" dirty="0"/>
          </a:p>
        </p:txBody>
      </p:sp>
      <p:sp>
        <p:nvSpPr>
          <p:cNvPr id="4" name="灯片编号占位符 3"/>
          <p:cNvSpPr>
            <a:spLocks noGrp="1"/>
          </p:cNvSpPr>
          <p:nvPr>
            <p:ph type="sldNum" sz="quarter" idx="10"/>
          </p:nvPr>
        </p:nvSpPr>
        <p:spPr/>
        <p:txBody>
          <a:bodyPr/>
          <a:lstStyle/>
          <a:p>
            <a:fld id="{979793BB-4D5C-4DA5-A4E5-BFC182DE84BE}" type="slidenum">
              <a:rPr lang="zh-CN" altLang="en-US" smtClean="0"/>
              <a:t>7</a:t>
            </a:fld>
            <a:endParaRPr lang="zh-CN" altLang="en-US"/>
          </a:p>
        </p:txBody>
      </p:sp>
    </p:spTree>
    <p:extLst>
      <p:ext uri="{BB962C8B-B14F-4D97-AF65-F5344CB8AC3E}">
        <p14:creationId xmlns:p14="http://schemas.microsoft.com/office/powerpoint/2010/main" val="3983193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Besides, An additional visualization experiment is conducted by the CAM-based method for glaucoma forecast. As shown in this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visualization result focuses on the potential pathological rim-loss regions and the optic cup regions, which also verifies the interpretability </a:t>
            </a:r>
            <a:r>
              <a:rPr lang="en-GB" altLang="zh-CN" b="0" i="0" dirty="0">
                <a:solidFill>
                  <a:srgbClr val="666666"/>
                </a:solidFill>
                <a:effectLst/>
                <a:latin typeface="AvertaStd-semibold"/>
              </a:rPr>
              <a:t>/</a:t>
            </a:r>
            <a:r>
              <a:rPr lang="en-GB" altLang="zh-CN" b="0" i="0" dirty="0" err="1">
                <a:solidFill>
                  <a:srgbClr val="666666"/>
                </a:solidFill>
                <a:effectLst/>
                <a:latin typeface="AvertaStd-semibold"/>
              </a:rPr>
              <a:t>in'tə:prətəbl</a:t>
            </a:r>
            <a:r>
              <a:rPr lang="en-GB" altLang="zh-CN" b="0" i="0" dirty="0">
                <a:solidFill>
                  <a:srgbClr val="666666"/>
                </a:solidFill>
                <a:effectLst/>
                <a:latin typeface="AvertaStd-semibold"/>
              </a:rPr>
              <a:t>/</a:t>
            </a:r>
            <a:endParaRPr lang="en-GB" altLang="zh-CN" b="1" i="0" dirty="0">
              <a:solidFill>
                <a:srgbClr val="DB3E3E"/>
              </a:solidFill>
              <a:effectLst/>
              <a:latin typeface="AvertaStd-semibold"/>
            </a:endParaRPr>
          </a:p>
          <a:p>
            <a:r>
              <a:rPr lang="en-US" altLang="zh-CN" dirty="0"/>
              <a:t>of our </a:t>
            </a:r>
            <a:r>
              <a:rPr lang="en-US" altLang="zh-CN" dirty="0" err="1"/>
              <a:t>DeepGF</a:t>
            </a:r>
            <a:r>
              <a:rPr lang="en-US" altLang="zh-CN" dirty="0"/>
              <a:t> method for glaucoma forecast.</a:t>
            </a:r>
          </a:p>
          <a:p>
            <a:endParaRPr lang="en-US" altLang="zh-CN" dirty="0"/>
          </a:p>
          <a:p>
            <a:endParaRPr lang="en-US" altLang="zh-CN" dirty="0"/>
          </a:p>
          <a:p>
            <a:r>
              <a:rPr lang="en-US" altLang="zh-CN" dirty="0"/>
              <a:t>To conclude, </a:t>
            </a:r>
            <a:endParaRPr lang="zh-CN" altLang="en-US" dirty="0"/>
          </a:p>
        </p:txBody>
      </p:sp>
      <p:sp>
        <p:nvSpPr>
          <p:cNvPr id="4" name="灯片编号占位符 3"/>
          <p:cNvSpPr>
            <a:spLocks noGrp="1"/>
          </p:cNvSpPr>
          <p:nvPr>
            <p:ph type="sldNum" sz="quarter" idx="10"/>
          </p:nvPr>
        </p:nvSpPr>
        <p:spPr/>
        <p:txBody>
          <a:bodyPr/>
          <a:lstStyle/>
          <a:p>
            <a:fld id="{979793BB-4D5C-4DA5-A4E5-BFC182DE84BE}" type="slidenum">
              <a:rPr lang="zh-CN" altLang="en-US" smtClean="0"/>
              <a:t>8</a:t>
            </a:fld>
            <a:endParaRPr lang="zh-CN" altLang="en-US"/>
          </a:p>
        </p:txBody>
      </p:sp>
    </p:spTree>
    <p:extLst>
      <p:ext uri="{BB962C8B-B14F-4D97-AF65-F5344CB8AC3E}">
        <p14:creationId xmlns:p14="http://schemas.microsoft.com/office/powerpoint/2010/main" val="3597543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Thanks for your listening and welcome to our poster session</a:t>
            </a:r>
            <a:endParaRPr lang="zh-CN" altLang="en-US" dirty="0"/>
          </a:p>
        </p:txBody>
      </p:sp>
      <p:sp>
        <p:nvSpPr>
          <p:cNvPr id="4" name="灯片编号占位符 3"/>
          <p:cNvSpPr>
            <a:spLocks noGrp="1"/>
          </p:cNvSpPr>
          <p:nvPr>
            <p:ph type="sldNum" sz="quarter" idx="5"/>
          </p:nvPr>
        </p:nvSpPr>
        <p:spPr/>
        <p:txBody>
          <a:bodyPr/>
          <a:lstStyle/>
          <a:p>
            <a:fld id="{979793BB-4D5C-4DA5-A4E5-BFC182DE84BE}" type="slidenum">
              <a:rPr lang="zh-CN" altLang="en-US" smtClean="0"/>
              <a:t>9</a:t>
            </a:fld>
            <a:endParaRPr lang="zh-CN" altLang="en-US"/>
          </a:p>
        </p:txBody>
      </p:sp>
    </p:spTree>
    <p:extLst>
      <p:ext uri="{BB962C8B-B14F-4D97-AF65-F5344CB8AC3E}">
        <p14:creationId xmlns:p14="http://schemas.microsoft.com/office/powerpoint/2010/main" val="3178318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D99E96D-0B6D-48AD-818A-F01940B186CE}" type="datetimeFigureOut">
              <a:rPr lang="zh-CN" altLang="en-US" smtClean="0"/>
              <a:t>2022/1/13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F54585-D9AD-4C23-B6A0-D0F45C677134}" type="slidenum">
              <a:rPr lang="zh-CN" altLang="en-US" smtClean="0"/>
              <a:t>‹#›</a:t>
            </a:fld>
            <a:endParaRPr lang="zh-CN" altLang="en-US"/>
          </a:p>
        </p:txBody>
      </p:sp>
    </p:spTree>
    <p:extLst>
      <p:ext uri="{BB962C8B-B14F-4D97-AF65-F5344CB8AC3E}">
        <p14:creationId xmlns:p14="http://schemas.microsoft.com/office/powerpoint/2010/main" val="1566335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D99E96D-0B6D-48AD-818A-F01940B186CE}" type="datetimeFigureOut">
              <a:rPr lang="zh-CN" altLang="en-US" smtClean="0"/>
              <a:t>2022/1/13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F54585-D9AD-4C23-B6A0-D0F45C677134}" type="slidenum">
              <a:rPr lang="zh-CN" altLang="en-US" smtClean="0"/>
              <a:t>‹#›</a:t>
            </a:fld>
            <a:endParaRPr lang="zh-CN" altLang="en-US"/>
          </a:p>
        </p:txBody>
      </p:sp>
    </p:spTree>
    <p:extLst>
      <p:ext uri="{BB962C8B-B14F-4D97-AF65-F5344CB8AC3E}">
        <p14:creationId xmlns:p14="http://schemas.microsoft.com/office/powerpoint/2010/main" val="2926944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D99E96D-0B6D-48AD-818A-F01940B186CE}" type="datetimeFigureOut">
              <a:rPr lang="zh-CN" altLang="en-US" smtClean="0"/>
              <a:t>2022/1/13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F54585-D9AD-4C23-B6A0-D0F45C677134}" type="slidenum">
              <a:rPr lang="zh-CN" altLang="en-US" smtClean="0"/>
              <a:t>‹#›</a:t>
            </a:fld>
            <a:endParaRPr lang="zh-CN" altLang="en-US"/>
          </a:p>
        </p:txBody>
      </p:sp>
    </p:spTree>
    <p:extLst>
      <p:ext uri="{BB962C8B-B14F-4D97-AF65-F5344CB8AC3E}">
        <p14:creationId xmlns:p14="http://schemas.microsoft.com/office/powerpoint/2010/main" val="2420982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D99E96D-0B6D-48AD-818A-F01940B186CE}" type="datetimeFigureOut">
              <a:rPr lang="zh-CN" altLang="en-US" smtClean="0"/>
              <a:t>2022/1/13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F54585-D9AD-4C23-B6A0-D0F45C677134}" type="slidenum">
              <a:rPr lang="zh-CN" altLang="en-US" smtClean="0"/>
              <a:t>‹#›</a:t>
            </a:fld>
            <a:endParaRPr lang="zh-CN" altLang="en-US"/>
          </a:p>
        </p:txBody>
      </p:sp>
    </p:spTree>
    <p:extLst>
      <p:ext uri="{BB962C8B-B14F-4D97-AF65-F5344CB8AC3E}">
        <p14:creationId xmlns:p14="http://schemas.microsoft.com/office/powerpoint/2010/main" val="3181197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D99E96D-0B6D-48AD-818A-F01940B186CE}" type="datetimeFigureOut">
              <a:rPr lang="zh-CN" altLang="en-US" smtClean="0"/>
              <a:t>2022/1/13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F54585-D9AD-4C23-B6A0-D0F45C677134}" type="slidenum">
              <a:rPr lang="zh-CN" altLang="en-US" smtClean="0"/>
              <a:t>‹#›</a:t>
            </a:fld>
            <a:endParaRPr lang="zh-CN" altLang="en-US"/>
          </a:p>
        </p:txBody>
      </p:sp>
    </p:spTree>
    <p:extLst>
      <p:ext uri="{BB962C8B-B14F-4D97-AF65-F5344CB8AC3E}">
        <p14:creationId xmlns:p14="http://schemas.microsoft.com/office/powerpoint/2010/main" val="878759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D99E96D-0B6D-48AD-818A-F01940B186CE}" type="datetimeFigureOut">
              <a:rPr lang="zh-CN" altLang="en-US" smtClean="0"/>
              <a:t>2022/1/13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2F54585-D9AD-4C23-B6A0-D0F45C677134}" type="slidenum">
              <a:rPr lang="zh-CN" altLang="en-US" smtClean="0"/>
              <a:t>‹#›</a:t>
            </a:fld>
            <a:endParaRPr lang="zh-CN" altLang="en-US"/>
          </a:p>
        </p:txBody>
      </p:sp>
    </p:spTree>
    <p:extLst>
      <p:ext uri="{BB962C8B-B14F-4D97-AF65-F5344CB8AC3E}">
        <p14:creationId xmlns:p14="http://schemas.microsoft.com/office/powerpoint/2010/main" val="111539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D99E96D-0B6D-48AD-818A-F01940B186CE}" type="datetimeFigureOut">
              <a:rPr lang="zh-CN" altLang="en-US" smtClean="0"/>
              <a:t>2022/1/13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2F54585-D9AD-4C23-B6A0-D0F45C677134}" type="slidenum">
              <a:rPr lang="zh-CN" altLang="en-US" smtClean="0"/>
              <a:t>‹#›</a:t>
            </a:fld>
            <a:endParaRPr lang="zh-CN" altLang="en-US"/>
          </a:p>
        </p:txBody>
      </p:sp>
    </p:spTree>
    <p:extLst>
      <p:ext uri="{BB962C8B-B14F-4D97-AF65-F5344CB8AC3E}">
        <p14:creationId xmlns:p14="http://schemas.microsoft.com/office/powerpoint/2010/main" val="3671925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D99E96D-0B6D-48AD-818A-F01940B186CE}" type="datetimeFigureOut">
              <a:rPr lang="zh-CN" altLang="en-US" smtClean="0"/>
              <a:t>2022/1/13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F54585-D9AD-4C23-B6A0-D0F45C677134}" type="slidenum">
              <a:rPr lang="zh-CN" altLang="en-US" smtClean="0"/>
              <a:t>‹#›</a:t>
            </a:fld>
            <a:endParaRPr lang="zh-CN" altLang="en-US"/>
          </a:p>
        </p:txBody>
      </p:sp>
    </p:spTree>
    <p:extLst>
      <p:ext uri="{BB962C8B-B14F-4D97-AF65-F5344CB8AC3E}">
        <p14:creationId xmlns:p14="http://schemas.microsoft.com/office/powerpoint/2010/main" val="456910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99E96D-0B6D-48AD-818A-F01940B186CE}" type="datetimeFigureOut">
              <a:rPr lang="zh-CN" altLang="en-US" smtClean="0"/>
              <a:t>2022/1/13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2F54585-D9AD-4C23-B6A0-D0F45C677134}" type="slidenum">
              <a:rPr lang="zh-CN" altLang="en-US" smtClean="0"/>
              <a:t>‹#›</a:t>
            </a:fld>
            <a:endParaRPr lang="zh-CN" altLang="en-US"/>
          </a:p>
        </p:txBody>
      </p:sp>
    </p:spTree>
    <p:extLst>
      <p:ext uri="{BB962C8B-B14F-4D97-AF65-F5344CB8AC3E}">
        <p14:creationId xmlns:p14="http://schemas.microsoft.com/office/powerpoint/2010/main" val="3979398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D99E96D-0B6D-48AD-818A-F01940B186CE}" type="datetimeFigureOut">
              <a:rPr lang="zh-CN" altLang="en-US" smtClean="0"/>
              <a:t>2022/1/13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2F54585-D9AD-4C23-B6A0-D0F45C677134}" type="slidenum">
              <a:rPr lang="zh-CN" altLang="en-US" smtClean="0"/>
              <a:t>‹#›</a:t>
            </a:fld>
            <a:endParaRPr lang="zh-CN" altLang="en-US"/>
          </a:p>
        </p:txBody>
      </p:sp>
    </p:spTree>
    <p:extLst>
      <p:ext uri="{BB962C8B-B14F-4D97-AF65-F5344CB8AC3E}">
        <p14:creationId xmlns:p14="http://schemas.microsoft.com/office/powerpoint/2010/main" val="2911592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D99E96D-0B6D-48AD-818A-F01940B186CE}" type="datetimeFigureOut">
              <a:rPr lang="zh-CN" altLang="en-US" smtClean="0"/>
              <a:t>2022/1/13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2F54585-D9AD-4C23-B6A0-D0F45C677134}" type="slidenum">
              <a:rPr lang="zh-CN" altLang="en-US" smtClean="0"/>
              <a:t>‹#›</a:t>
            </a:fld>
            <a:endParaRPr lang="zh-CN" altLang="en-US"/>
          </a:p>
        </p:txBody>
      </p:sp>
    </p:spTree>
    <p:extLst>
      <p:ext uri="{BB962C8B-B14F-4D97-AF65-F5344CB8AC3E}">
        <p14:creationId xmlns:p14="http://schemas.microsoft.com/office/powerpoint/2010/main" val="3408921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99E96D-0B6D-48AD-818A-F01940B186CE}" type="datetimeFigureOut">
              <a:rPr lang="zh-CN" altLang="en-US" smtClean="0"/>
              <a:t>2022/1/13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F54585-D9AD-4C23-B6A0-D0F45C677134}" type="slidenum">
              <a:rPr lang="zh-CN" altLang="en-US" smtClean="0"/>
              <a:t>‹#›</a:t>
            </a:fld>
            <a:endParaRPr lang="zh-CN" altLang="en-US"/>
          </a:p>
        </p:txBody>
      </p:sp>
    </p:spTree>
    <p:extLst>
      <p:ext uri="{BB962C8B-B14F-4D97-AF65-F5344CB8AC3E}">
        <p14:creationId xmlns:p14="http://schemas.microsoft.com/office/powerpoint/2010/main" val="3308146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1.png"/><Relationship Id="rId10" Type="http://schemas.openxmlformats.org/officeDocument/2006/relationships/image" Target="../media/image4.png"/><Relationship Id="rId4" Type="http://schemas.openxmlformats.org/officeDocument/2006/relationships/notesSlide" Target="../notesSlides/notesSlide1.xml"/><Relationship Id="rId9"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5.pn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5.pn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notesSlide" Target="../notesSlides/notesSlide4.xml"/><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4.png"/><Relationship Id="rId2" Type="http://schemas.openxmlformats.org/officeDocument/2006/relationships/audio" Target="../media/media5.m4a"/><Relationship Id="rId16" Type="http://schemas.openxmlformats.org/officeDocument/2006/relationships/image" Target="../media/image19.jpeg"/><Relationship Id="rId1" Type="http://schemas.microsoft.com/office/2007/relationships/media" Target="../media/media5.m4a"/><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4" Type="http://schemas.openxmlformats.org/officeDocument/2006/relationships/notesSlide" Target="../notesSlides/notesSlide5.xml"/><Relationship Id="rId9" Type="http://schemas.openxmlformats.org/officeDocument/2006/relationships/image" Target="../media/image12.jpeg"/><Relationship Id="rId1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5.pn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20.emf"/><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7.m4a"/><Relationship Id="rId7" Type="http://schemas.openxmlformats.org/officeDocument/2006/relationships/image" Target="../media/image22.png"/><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image" Target="../media/image21.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audio" Target="../media/media8.m4a"/><Relationship Id="rId7" Type="http://schemas.openxmlformats.org/officeDocument/2006/relationships/notesSlide" Target="../notesSlides/notesSlide8.xml"/><Relationship Id="rId12" Type="http://schemas.openxmlformats.org/officeDocument/2006/relationships/image" Target="../media/image5.png"/><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slideLayout" Target="../slideLayouts/slideLayout7.xml"/><Relationship Id="rId11" Type="http://schemas.openxmlformats.org/officeDocument/2006/relationships/image" Target="../media/image26.png"/><Relationship Id="rId5" Type="http://schemas.openxmlformats.org/officeDocument/2006/relationships/audio" Target="../media/media9.m4a"/><Relationship Id="rId10" Type="http://schemas.openxmlformats.org/officeDocument/2006/relationships/image" Target="../media/image25.emf"/><Relationship Id="rId4" Type="http://schemas.microsoft.com/office/2007/relationships/media" Target="../media/media9.m4a"/><Relationship Id="rId9" Type="http://schemas.openxmlformats.org/officeDocument/2006/relationships/image" Target="../media/image24.emf"/></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1.png"/><Relationship Id="rId10" Type="http://schemas.openxmlformats.org/officeDocument/2006/relationships/image" Target="../media/image4.png"/><Relationship Id="rId4" Type="http://schemas.openxmlformats.org/officeDocument/2006/relationships/notesSlide" Target="../notesSlides/notesSlide9.xml"/><Relationship Id="rId9"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0" y="-12700"/>
            <a:ext cx="12192000" cy="373063"/>
          </a:xfrm>
          <a:prstGeom prst="rect">
            <a:avLst/>
          </a:prstGeom>
          <a:gradFill>
            <a:gsLst>
              <a:gs pos="99000">
                <a:srgbClr val="044875"/>
              </a:gs>
              <a:gs pos="1000">
                <a:schemeClr val="accent1">
                  <a:lumMod val="7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53" name="矩形 52"/>
          <p:cNvSpPr/>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54" name="矩形 53"/>
          <p:cNvSpPr/>
          <p:nvPr/>
        </p:nvSpPr>
        <p:spPr>
          <a:xfrm>
            <a:off x="0" y="6523038"/>
            <a:ext cx="9702800" cy="334962"/>
          </a:xfrm>
          <a:prstGeom prst="rect">
            <a:avLst/>
          </a:prstGeom>
          <a:gradFill>
            <a:gsLst>
              <a:gs pos="99000">
                <a:srgbClr val="044875"/>
              </a:gs>
              <a:gs pos="1000">
                <a:schemeClr val="accent1">
                  <a:lumMod val="7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3" name="文本框 22"/>
          <p:cNvSpPr txBox="1">
            <a:spLocks noChangeArrowheads="1"/>
          </p:cNvSpPr>
          <p:nvPr/>
        </p:nvSpPr>
        <p:spPr bwMode="auto">
          <a:xfrm>
            <a:off x="9588500" y="6538913"/>
            <a:ext cx="21764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dirty="0">
                <a:solidFill>
                  <a:srgbClr val="044875"/>
                </a:solidFill>
                <a:latin typeface="微软雅黑" pitchFamily="34" charset="-122"/>
                <a:ea typeface="微软雅黑" pitchFamily="34" charset="-122"/>
              </a:rPr>
              <a:t>BUAA</a:t>
            </a:r>
            <a:endParaRPr lang="zh-CN" altLang="en-US" sz="2000" dirty="0">
              <a:solidFill>
                <a:srgbClr val="044875"/>
              </a:solidFill>
              <a:latin typeface="微软雅黑" pitchFamily="34" charset="-122"/>
              <a:ea typeface="微软雅黑" pitchFamily="34" charset="-122"/>
            </a:endParaRPr>
          </a:p>
        </p:txBody>
      </p:sp>
      <p:grpSp>
        <p:nvGrpSpPr>
          <p:cNvPr id="2" name="组合 1"/>
          <p:cNvGrpSpPr/>
          <p:nvPr/>
        </p:nvGrpSpPr>
        <p:grpSpPr>
          <a:xfrm>
            <a:off x="1453356" y="1646032"/>
            <a:ext cx="9285287" cy="2529236"/>
            <a:chOff x="1435099" y="2867277"/>
            <a:chExt cx="9285287" cy="2529236"/>
          </a:xfrm>
        </p:grpSpPr>
        <p:sp>
          <p:nvSpPr>
            <p:cNvPr id="19" name="文本框 18"/>
            <p:cNvSpPr txBox="1"/>
            <p:nvPr/>
          </p:nvSpPr>
          <p:spPr>
            <a:xfrm>
              <a:off x="1435099" y="2867277"/>
              <a:ext cx="9285287" cy="1323439"/>
            </a:xfrm>
            <a:prstGeom prst="rect">
              <a:avLst/>
            </a:prstGeom>
            <a:noFill/>
          </p:spPr>
          <p:txBody>
            <a:bodyPr wrap="square">
              <a:spAutoFit/>
            </a:bodyPr>
            <a:lstStyle/>
            <a:p>
              <a:pPr algn="ctr">
                <a:defRPr/>
              </a:pPr>
              <a:r>
                <a:rPr lang="en-US" altLang="zh-CN" sz="4000" dirty="0">
                  <a:latin typeface="微软雅黑" panose="020B0503020204020204" pitchFamily="34" charset="-122"/>
                  <a:ea typeface="微软雅黑" panose="020B0503020204020204" pitchFamily="34" charset="-122"/>
                </a:rPr>
                <a:t>1056: </a:t>
              </a:r>
              <a:r>
                <a:rPr lang="en-US" altLang="zh-CN" sz="4000" dirty="0" err="1">
                  <a:latin typeface="微软雅黑" panose="020B0503020204020204" pitchFamily="34" charset="-122"/>
                  <a:ea typeface="微软雅黑" panose="020B0503020204020204" pitchFamily="34" charset="-122"/>
                </a:rPr>
                <a:t>DeepGF</a:t>
              </a:r>
              <a:r>
                <a:rPr lang="en-US" altLang="zh-CN" sz="4000" dirty="0">
                  <a:latin typeface="微软雅黑" panose="020B0503020204020204" pitchFamily="34" charset="-122"/>
                  <a:ea typeface="微软雅黑" panose="020B0503020204020204" pitchFamily="34" charset="-122"/>
                </a:rPr>
                <a:t>: Glaucoma Forecast Using the Sequential Fundus Images</a:t>
              </a:r>
              <a:endParaRPr lang="zh-CN" altLang="en-US" sz="4000" b="1" spc="300" dirty="0">
                <a:solidFill>
                  <a:srgbClr val="044875"/>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bwMode="auto">
            <a:xfrm>
              <a:off x="3094724" y="4376118"/>
              <a:ext cx="5967202" cy="0"/>
            </a:xfrm>
            <a:prstGeom prst="line">
              <a:avLst/>
            </a:prstGeom>
            <a:ln w="25400">
              <a:solidFill>
                <a:srgbClr val="044875"/>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a:spLocks noChangeArrowheads="1"/>
            </p:cNvSpPr>
            <p:nvPr/>
          </p:nvSpPr>
          <p:spPr bwMode="auto">
            <a:xfrm>
              <a:off x="1658482" y="4565516"/>
              <a:ext cx="883852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de-DE" altLang="zh-CN" sz="2400" dirty="0">
                  <a:latin typeface="微软雅黑" panose="020B0503020204020204" pitchFamily="34" charset="-122"/>
                  <a:ea typeface="微软雅黑" panose="020B0503020204020204" pitchFamily="34" charset="-122"/>
                  <a:cs typeface="Arial" panose="020B0604020202020204" pitchFamily="34" charset="0"/>
                </a:rPr>
                <a:t>Xiaofei Wang</a:t>
              </a:r>
              <a:r>
                <a:rPr lang="de-DE" altLang="zh-CN" sz="2400" baseline="30000" dirty="0">
                  <a:latin typeface="微软雅黑" panose="020B0503020204020204" pitchFamily="34" charset="-122"/>
                  <a:ea typeface="微软雅黑" panose="020B0503020204020204" pitchFamily="34" charset="-122"/>
                  <a:cs typeface="Arial" panose="020B0604020202020204" pitchFamily="34" charset="0"/>
                </a:rPr>
                <a:t>+</a:t>
              </a:r>
              <a:r>
                <a:rPr lang="de-DE" altLang="zh-CN" sz="2400" dirty="0">
                  <a:latin typeface="微软雅黑" panose="020B0503020204020204" pitchFamily="34" charset="-122"/>
                  <a:ea typeface="微软雅黑" panose="020B0503020204020204" pitchFamily="34" charset="-122"/>
                  <a:cs typeface="Arial" panose="020B0604020202020204" pitchFamily="34" charset="0"/>
                </a:rPr>
                <a:t>, Liu Li</a:t>
              </a:r>
              <a:r>
                <a:rPr lang="de-DE" altLang="zh-CN" sz="2400" baseline="30000" dirty="0">
                  <a:latin typeface="微软雅黑" panose="020B0503020204020204" pitchFamily="34" charset="-122"/>
                  <a:ea typeface="微软雅黑" panose="020B0503020204020204" pitchFamily="34" charset="-122"/>
                  <a:cs typeface="Arial" panose="020B0604020202020204" pitchFamily="34" charset="0"/>
                </a:rPr>
                <a:t>+</a:t>
              </a:r>
              <a:r>
                <a:rPr lang="de-DE" altLang="zh-CN" sz="2400" dirty="0">
                  <a:latin typeface="微软雅黑" panose="020B0503020204020204" pitchFamily="34" charset="-122"/>
                  <a:ea typeface="微软雅黑" panose="020B0503020204020204" pitchFamily="34" charset="-122"/>
                  <a:cs typeface="Arial" panose="020B0604020202020204" pitchFamily="34" charset="0"/>
                </a:rPr>
                <a:t>, Mai Xu*, Hanruo Li</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u, </a:t>
              </a:r>
              <a:r>
                <a:rPr lang="en-US" altLang="zh-CN" sz="2400" dirty="0" err="1">
                  <a:latin typeface="微软雅黑" panose="020B0503020204020204" pitchFamily="34" charset="-122"/>
                  <a:ea typeface="微软雅黑" panose="020B0503020204020204" pitchFamily="34" charset="-122"/>
                  <a:cs typeface="Arial" panose="020B0604020202020204" pitchFamily="34" charset="0"/>
                </a:rPr>
                <a:t>Ximeng</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 Chen </a:t>
              </a:r>
              <a:r>
                <a:rPr lang="en-US" altLang="zh-CN" sz="2400" dirty="0" err="1">
                  <a:latin typeface="微软雅黑" panose="020B0503020204020204" pitchFamily="34" charset="-122"/>
                  <a:ea typeface="微软雅黑" panose="020B0503020204020204" pitchFamily="34" charset="-122"/>
                  <a:cs typeface="Arial" panose="020B0604020202020204" pitchFamily="34" charset="0"/>
                </a:rPr>
                <a:t>Beihang</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 University (BUAA)</a:t>
              </a:r>
              <a:endParaRPr lang="zh-CN" altLang="en-US" sz="2400" dirty="0">
                <a:latin typeface="微软雅黑" panose="020B0503020204020204" pitchFamily="34" charset="-122"/>
                <a:ea typeface="微软雅黑" panose="020B0503020204020204" pitchFamily="34" charset="-122"/>
              </a:endParaRPr>
            </a:p>
          </p:txBody>
        </p:sp>
      </p:grpSp>
      <p:pic>
        <p:nvPicPr>
          <p:cNvPr id="6" name="图片 5">
            <a:extLst>
              <a:ext uri="{FF2B5EF4-FFF2-40B4-BE49-F238E27FC236}">
                <a16:creationId xmlns:a16="http://schemas.microsoft.com/office/drawing/2014/main" id="{39A98653-FF0C-42A9-BA92-DD963259539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1500" l="1910" r="97743">
                        <a14:foregroundMark x1="40972" y1="25500" x2="40972" y2="25500"/>
                        <a14:foregroundMark x1="39236" y1="91500" x2="39236" y2="91500"/>
                        <a14:foregroundMark x1="56597" y1="90000" x2="56597" y2="90000"/>
                        <a14:foregroundMark x1="80208" y1="47000" x2="80208" y2="47000"/>
                        <a14:foregroundMark x1="94097" y1="53000" x2="94097" y2="53000"/>
                        <a14:foregroundMark x1="64931" y1="64000" x2="64931" y2="64000"/>
                        <a14:foregroundMark x1="97743" y1="50000" x2="97743" y2="50000"/>
                      </a14:backgroundRemoval>
                    </a14:imgEffect>
                  </a14:imgLayer>
                </a14:imgProps>
              </a:ext>
              <a:ext uri="{28A0092B-C50C-407E-A947-70E740481C1C}">
                <a14:useLocalDpi xmlns:a14="http://schemas.microsoft.com/office/drawing/2010/main" val="0"/>
              </a:ext>
            </a:extLst>
          </a:blip>
          <a:srcRect r="31685"/>
          <a:stretch/>
        </p:blipFill>
        <p:spPr>
          <a:xfrm>
            <a:off x="4180114" y="4460612"/>
            <a:ext cx="3370802" cy="1713257"/>
          </a:xfrm>
          <a:prstGeom prst="rect">
            <a:avLst/>
          </a:prstGeom>
        </p:spPr>
      </p:pic>
      <p:pic>
        <p:nvPicPr>
          <p:cNvPr id="7" name="图片 6">
            <a:extLst>
              <a:ext uri="{FF2B5EF4-FFF2-40B4-BE49-F238E27FC236}">
                <a16:creationId xmlns:a16="http://schemas.microsoft.com/office/drawing/2014/main" id="{7A8362C9-E54F-44F6-A4C5-14869DF3157E}"/>
              </a:ext>
            </a:extLst>
          </p:cNvPr>
          <p:cNvPicPr>
            <a:picLocks noChangeAspect="1"/>
          </p:cNvPicPr>
          <p:nvPr/>
        </p:nvPicPr>
        <p:blipFill>
          <a:blip r:embed="rId7" cstate="print">
            <a:duotone>
              <a:schemeClr val="accent3">
                <a:shade val="45000"/>
                <a:satMod val="135000"/>
              </a:schemeClr>
              <a:prstClr val="white"/>
            </a:duotone>
            <a:extLst>
              <a:ext uri="{BEBA8EAE-BF5A-486C-A8C5-ECC9F3942E4B}">
                <a14:imgProps xmlns:a14="http://schemas.microsoft.com/office/drawing/2010/main">
                  <a14:imgLayer r:embed="rId8">
                    <a14:imgEffect>
                      <a14:backgroundRemoval t="9884" b="89535" l="4317" r="93765">
                        <a14:foregroundMark x1="32374" y1="56395" x2="32374" y2="56395"/>
                        <a14:foregroundMark x1="40767" y1="54651" x2="40767" y2="54651"/>
                        <a14:foregroundMark x1="58034" y1="50581" x2="58034" y2="50581"/>
                        <a14:foregroundMark x1="76019" y1="50000" x2="76019" y2="50000"/>
                        <a14:foregroundMark x1="93765" y1="48837" x2="93765" y2="48837"/>
                        <a14:foregroundMark x1="4317" y1="50581" x2="4317" y2="50581"/>
                      </a14:backgroundRemoval>
                    </a14:imgEffect>
                  </a14:imgLayer>
                </a14:imgProps>
              </a:ext>
              <a:ext uri="{28A0092B-C50C-407E-A947-70E740481C1C}">
                <a14:useLocalDpi xmlns:a14="http://schemas.microsoft.com/office/drawing/2010/main" val="0"/>
              </a:ext>
            </a:extLst>
          </a:blip>
          <a:stretch>
            <a:fillRect/>
          </a:stretch>
        </p:blipFill>
        <p:spPr>
          <a:xfrm>
            <a:off x="4621965" y="5013271"/>
            <a:ext cx="1530436" cy="631259"/>
          </a:xfrm>
          <a:prstGeom prst="rect">
            <a:avLst/>
          </a:prstGeom>
        </p:spPr>
      </p:pic>
      <p:pic>
        <p:nvPicPr>
          <p:cNvPr id="8" name="图片 7">
            <a:extLst>
              <a:ext uri="{FF2B5EF4-FFF2-40B4-BE49-F238E27FC236}">
                <a16:creationId xmlns:a16="http://schemas.microsoft.com/office/drawing/2014/main" id="{E42E0AE8-1E44-4333-8059-0C0E44DB822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r="77951"/>
          <a:stretch/>
        </p:blipFill>
        <p:spPr>
          <a:xfrm>
            <a:off x="2459263" y="4730506"/>
            <a:ext cx="1454019" cy="1387036"/>
          </a:xfrm>
          <a:prstGeom prst="rect">
            <a:avLst/>
          </a:prstGeom>
        </p:spPr>
      </p:pic>
      <p:pic>
        <p:nvPicPr>
          <p:cNvPr id="9" name="图片 8">
            <a:extLst>
              <a:ext uri="{FF2B5EF4-FFF2-40B4-BE49-F238E27FC236}">
                <a16:creationId xmlns:a16="http://schemas.microsoft.com/office/drawing/2014/main" id="{E92E70CC-5AC6-4A7B-B38D-A267BA0701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27084" y="4598317"/>
            <a:ext cx="1436219" cy="1436219"/>
          </a:xfrm>
          <a:prstGeom prst="rect">
            <a:avLst/>
          </a:prstGeom>
        </p:spPr>
      </p:pic>
      <p:pic>
        <p:nvPicPr>
          <p:cNvPr id="17" name="音频 16">
            <a:hlinkClick r:id="" action="ppaction://media"/>
            <a:extLst>
              <a:ext uri="{FF2B5EF4-FFF2-40B4-BE49-F238E27FC236}">
                <a16:creationId xmlns:a16="http://schemas.microsoft.com/office/drawing/2014/main" id="{88AEDD9C-9797-41B0-8556-45196F25FFA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247657905"/>
      </p:ext>
    </p:extLst>
  </p:cSld>
  <p:clrMapOvr>
    <a:masterClrMapping/>
  </p:clrMapOvr>
  <p:transition spd="med" advTm="14804">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891" y="1981037"/>
            <a:ext cx="5394757" cy="4092189"/>
          </a:xfrm>
          <a:prstGeom prst="rect">
            <a:avLst/>
          </a:prstGeom>
        </p:spPr>
      </p:pic>
      <p:sp>
        <p:nvSpPr>
          <p:cNvPr id="4" name="矩形 3"/>
          <p:cNvSpPr/>
          <p:nvPr/>
        </p:nvSpPr>
        <p:spPr>
          <a:xfrm>
            <a:off x="6694567" y="1281433"/>
            <a:ext cx="3809954"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Gradient of the VTI gate:</a:t>
            </a:r>
            <a:endParaRPr lang="zh-CN" altLang="en-US" sz="2400" dirty="0">
              <a:latin typeface="微软雅黑" panose="020B0503020204020204" pitchFamily="34" charset="-122"/>
              <a:ea typeface="微软雅黑" panose="020B0503020204020204" pitchFamily="34" charset="-122"/>
            </a:endParaRPr>
          </a:p>
        </p:txBody>
      </p:sp>
      <p:sp>
        <p:nvSpPr>
          <p:cNvPr id="5" name="矩形 4"/>
          <p:cNvSpPr/>
          <p:nvPr/>
        </p:nvSpPr>
        <p:spPr>
          <a:xfrm>
            <a:off x="562418" y="1278991"/>
            <a:ext cx="3742628"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VTI</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­LSTM </a:t>
            </a:r>
            <a:r>
              <a:rPr lang="en-US" altLang="zh-CN" sz="2400" dirty="0">
                <a:latin typeface="微软雅黑" panose="020B0503020204020204" pitchFamily="34" charset="-122"/>
                <a:ea typeface="微软雅黑" panose="020B0503020204020204" pitchFamily="34" charset="-122"/>
              </a:rPr>
              <a:t>formulation</a:t>
            </a:r>
            <a:r>
              <a:rPr lang="zh-CN" altLang="en-US" sz="2400" dirty="0">
                <a:latin typeface="微软雅黑" panose="020B0503020204020204" pitchFamily="34" charset="-122"/>
                <a:ea typeface="微软雅黑" panose="020B0503020204020204" pitchFamily="34" charset="-122"/>
              </a:rPr>
              <a:t>：</a:t>
            </a:r>
          </a:p>
        </p:txBody>
      </p:sp>
      <p:sp>
        <p:nvSpPr>
          <p:cNvPr id="8" name="矩形 7"/>
          <p:cNvSpPr/>
          <p:nvPr/>
        </p:nvSpPr>
        <p:spPr>
          <a:xfrm>
            <a:off x="11566525" y="6621462"/>
            <a:ext cx="625475" cy="23653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0" y="6621463"/>
            <a:ext cx="10439400" cy="236537"/>
          </a:xfrm>
          <a:prstGeom prst="rect">
            <a:avLst/>
          </a:prstGeom>
          <a:gradFill>
            <a:gsLst>
              <a:gs pos="99000">
                <a:srgbClr val="044875"/>
              </a:gs>
              <a:gs pos="1000">
                <a:schemeClr val="accent1">
                  <a:lumMod val="7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0" name="文本框 9"/>
          <p:cNvSpPr txBox="1">
            <a:spLocks noChangeArrowheads="1"/>
          </p:cNvSpPr>
          <p:nvPr/>
        </p:nvSpPr>
        <p:spPr bwMode="auto">
          <a:xfrm>
            <a:off x="10264775" y="6538913"/>
            <a:ext cx="1500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dirty="0">
                <a:solidFill>
                  <a:srgbClr val="044875"/>
                </a:solidFill>
                <a:latin typeface="微软雅黑" pitchFamily="34" charset="-122"/>
                <a:ea typeface="微软雅黑" pitchFamily="34" charset="-122"/>
              </a:rPr>
              <a:t>BUAA</a:t>
            </a:r>
            <a:endParaRPr lang="zh-CN" altLang="en-US" sz="2000" dirty="0">
              <a:solidFill>
                <a:srgbClr val="044875"/>
              </a:solidFill>
              <a:latin typeface="微软雅黑" pitchFamily="34" charset="-122"/>
              <a:ea typeface="微软雅黑" pitchFamily="34" charset="-122"/>
            </a:endParaRPr>
          </a:p>
        </p:txBody>
      </p:sp>
      <p:sp>
        <p:nvSpPr>
          <p:cNvPr id="17" name="矩形 16"/>
          <p:cNvSpPr/>
          <p:nvPr/>
        </p:nvSpPr>
        <p:spPr>
          <a:xfrm>
            <a:off x="339155" y="750888"/>
            <a:ext cx="11447877"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2. </a:t>
            </a:r>
            <a:r>
              <a:rPr lang="zh-CN" altLang="en-US" sz="2400" b="1" dirty="0">
                <a:latin typeface="微软雅黑" panose="020B0503020204020204" pitchFamily="34" charset="-122"/>
                <a:ea typeface="微软雅黑" panose="020B0503020204020204" pitchFamily="34" charset="-122"/>
              </a:rPr>
              <a:t>VTI</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­LSTM</a:t>
            </a:r>
            <a:r>
              <a:rPr lang="en-US" altLang="zh-CN" sz="2400" b="1" dirty="0">
                <a:latin typeface="微软雅黑" panose="020B0503020204020204" pitchFamily="34" charset="-122"/>
                <a:ea typeface="微软雅黑" panose="020B0503020204020204" pitchFamily="34" charset="-122"/>
              </a:rPr>
              <a:t>: extract the temporal information with variable time interval</a:t>
            </a:r>
            <a:endParaRPr lang="zh-CN" altLang="en-US" sz="2400" b="1" dirty="0"/>
          </a:p>
        </p:txBody>
      </p:sp>
      <p:sp>
        <p:nvSpPr>
          <p:cNvPr id="18" name="矩形 17"/>
          <p:cNvSpPr/>
          <p:nvPr/>
        </p:nvSpPr>
        <p:spPr>
          <a:xfrm>
            <a:off x="520254" y="2004426"/>
            <a:ext cx="1530034" cy="400110"/>
          </a:xfrm>
          <a:prstGeom prst="rect">
            <a:avLst/>
          </a:prstGeom>
        </p:spPr>
        <p:txBody>
          <a:bodyPr wrap="none">
            <a:spAutoFit/>
          </a:bodyPr>
          <a:lstStyle/>
          <a:p>
            <a:r>
              <a:rPr lang="en-US" altLang="zh-CN" sz="2000" b="1" dirty="0">
                <a:solidFill>
                  <a:srgbClr val="0072A9"/>
                </a:solidFill>
                <a:latin typeface="微软雅黑" panose="020B0503020204020204" pitchFamily="34" charset="-122"/>
                <a:ea typeface="微软雅黑" panose="020B0503020204020204" pitchFamily="34" charset="-122"/>
              </a:rPr>
              <a:t>Input gate</a:t>
            </a:r>
            <a:endParaRPr lang="zh-CN" altLang="en-US" sz="2000" b="1" dirty="0">
              <a:solidFill>
                <a:srgbClr val="0072A9"/>
              </a:solidFill>
              <a:latin typeface="微软雅黑" panose="020B0503020204020204" pitchFamily="34" charset="-122"/>
              <a:ea typeface="微软雅黑" panose="020B0503020204020204" pitchFamily="34" charset="-122"/>
            </a:endParaRPr>
          </a:p>
        </p:txBody>
      </p:sp>
      <p:sp>
        <p:nvSpPr>
          <p:cNvPr id="20" name="矩形 19"/>
          <p:cNvSpPr/>
          <p:nvPr/>
        </p:nvSpPr>
        <p:spPr>
          <a:xfrm>
            <a:off x="447157" y="3578910"/>
            <a:ext cx="1676228" cy="400110"/>
          </a:xfrm>
          <a:prstGeom prst="rect">
            <a:avLst/>
          </a:prstGeom>
        </p:spPr>
        <p:txBody>
          <a:bodyPr wrap="none">
            <a:spAutoFit/>
          </a:bodyPr>
          <a:lstStyle/>
          <a:p>
            <a:r>
              <a:rPr lang="en-US" altLang="zh-CN" sz="2000" b="1" dirty="0">
                <a:solidFill>
                  <a:srgbClr val="0072A9"/>
                </a:solidFill>
                <a:latin typeface="微软雅黑" panose="020B0503020204020204" pitchFamily="34" charset="-122"/>
                <a:ea typeface="微软雅黑" panose="020B0503020204020204" pitchFamily="34" charset="-122"/>
              </a:rPr>
              <a:t>Forget gate</a:t>
            </a:r>
            <a:endParaRPr lang="zh-CN" altLang="en-US" sz="2000" b="1" dirty="0">
              <a:solidFill>
                <a:srgbClr val="0072A9"/>
              </a:solidFill>
              <a:latin typeface="微软雅黑" panose="020B0503020204020204" pitchFamily="34" charset="-122"/>
              <a:ea typeface="微软雅黑" panose="020B0503020204020204" pitchFamily="34" charset="-122"/>
            </a:endParaRPr>
          </a:p>
        </p:txBody>
      </p:sp>
      <p:sp>
        <p:nvSpPr>
          <p:cNvPr id="21" name="矩形 20"/>
          <p:cNvSpPr/>
          <p:nvPr/>
        </p:nvSpPr>
        <p:spPr>
          <a:xfrm>
            <a:off x="405639" y="5039094"/>
            <a:ext cx="1759264" cy="400110"/>
          </a:xfrm>
          <a:prstGeom prst="rect">
            <a:avLst/>
          </a:prstGeom>
        </p:spPr>
        <p:txBody>
          <a:bodyPr wrap="none">
            <a:spAutoFit/>
          </a:bodyPr>
          <a:lstStyle/>
          <a:p>
            <a:r>
              <a:rPr lang="en-US" altLang="zh-CN" sz="2000" b="1" dirty="0">
                <a:solidFill>
                  <a:srgbClr val="0072A9"/>
                </a:solidFill>
                <a:latin typeface="微软雅黑" panose="020B0503020204020204" pitchFamily="34" charset="-122"/>
                <a:ea typeface="微软雅黑" panose="020B0503020204020204" pitchFamily="34" charset="-122"/>
              </a:rPr>
              <a:t>Output gate</a:t>
            </a:r>
            <a:endParaRPr lang="zh-CN" altLang="en-US" sz="2000" b="1" dirty="0">
              <a:solidFill>
                <a:srgbClr val="0072A9"/>
              </a:solidFill>
              <a:latin typeface="微软雅黑" panose="020B0503020204020204" pitchFamily="34" charset="-122"/>
              <a:ea typeface="微软雅黑" panose="020B0503020204020204" pitchFamily="34" charset="-122"/>
            </a:endParaRPr>
          </a:p>
        </p:txBody>
      </p:sp>
      <p:sp>
        <p:nvSpPr>
          <p:cNvPr id="22" name="矩形 21"/>
          <p:cNvSpPr/>
          <p:nvPr/>
        </p:nvSpPr>
        <p:spPr>
          <a:xfrm>
            <a:off x="367167" y="5737434"/>
            <a:ext cx="1836208" cy="400110"/>
          </a:xfrm>
          <a:prstGeom prst="rect">
            <a:avLst/>
          </a:prstGeom>
        </p:spPr>
        <p:txBody>
          <a:bodyPr wrap="none">
            <a:spAutoFit/>
          </a:bodyPr>
          <a:lstStyle/>
          <a:p>
            <a:r>
              <a:rPr lang="en-US" altLang="zh-CN" sz="2000" b="1" dirty="0">
                <a:solidFill>
                  <a:srgbClr val="0072A9"/>
                </a:solidFill>
                <a:latin typeface="微软雅黑" panose="020B0503020204020204" pitchFamily="34" charset="-122"/>
                <a:ea typeface="微软雅黑" panose="020B0503020204020204" pitchFamily="34" charset="-122"/>
              </a:rPr>
              <a:t>Hidden state</a:t>
            </a:r>
            <a:endParaRPr lang="zh-CN" altLang="en-US" sz="2000" b="1" dirty="0">
              <a:solidFill>
                <a:srgbClr val="0072A9"/>
              </a:solidFill>
              <a:latin typeface="微软雅黑" panose="020B0503020204020204" pitchFamily="34" charset="-122"/>
              <a:ea typeface="微软雅黑" panose="020B0503020204020204" pitchFamily="34" charset="-122"/>
            </a:endParaRPr>
          </a:p>
        </p:txBody>
      </p:sp>
      <p:sp>
        <p:nvSpPr>
          <p:cNvPr id="23" name="矩形 22"/>
          <p:cNvSpPr/>
          <p:nvPr/>
        </p:nvSpPr>
        <p:spPr>
          <a:xfrm>
            <a:off x="231123" y="4297062"/>
            <a:ext cx="1368131" cy="400110"/>
          </a:xfrm>
          <a:prstGeom prst="rect">
            <a:avLst/>
          </a:prstGeom>
        </p:spPr>
        <p:txBody>
          <a:bodyPr wrap="none">
            <a:spAutoFit/>
          </a:bodyPr>
          <a:lstStyle/>
          <a:p>
            <a:r>
              <a:rPr lang="en-US" altLang="zh-CN" sz="2000" b="1" dirty="0">
                <a:solidFill>
                  <a:srgbClr val="0072A9"/>
                </a:solidFill>
                <a:latin typeface="微软雅黑" panose="020B0503020204020204" pitchFamily="34" charset="-122"/>
                <a:ea typeface="微软雅黑" panose="020B0503020204020204" pitchFamily="34" charset="-122"/>
              </a:rPr>
              <a:t>Cell state</a:t>
            </a:r>
            <a:endParaRPr lang="zh-CN" altLang="en-US" sz="2000" b="1" dirty="0">
              <a:solidFill>
                <a:srgbClr val="0072A9"/>
              </a:solidFill>
              <a:latin typeface="微软雅黑" panose="020B0503020204020204" pitchFamily="34" charset="-122"/>
              <a:ea typeface="微软雅黑" panose="020B0503020204020204" pitchFamily="34" charset="-122"/>
            </a:endParaRPr>
          </a:p>
        </p:txBody>
      </p:sp>
      <p:sp>
        <p:nvSpPr>
          <p:cNvPr id="24" name="矩形 23"/>
          <p:cNvSpPr/>
          <p:nvPr/>
        </p:nvSpPr>
        <p:spPr>
          <a:xfrm>
            <a:off x="145342" y="2855168"/>
            <a:ext cx="2279858" cy="400110"/>
          </a:xfrm>
          <a:prstGeom prst="rect">
            <a:avLst/>
          </a:prstGeom>
        </p:spPr>
        <p:txBody>
          <a:bodyPr wrap="square">
            <a:spAutoFit/>
          </a:bodyPr>
          <a:lstStyle/>
          <a:p>
            <a:pPr algn="ctr"/>
            <a:r>
              <a:rPr lang="en-US" altLang="zh-CN" sz="2000" b="1" dirty="0">
                <a:solidFill>
                  <a:srgbClr val="C00000"/>
                </a:solidFill>
                <a:latin typeface="微软雅黑" panose="020B0503020204020204" pitchFamily="34" charset="-122"/>
                <a:ea typeface="微软雅黑" panose="020B0503020204020204" pitchFamily="34" charset="-122"/>
              </a:rPr>
              <a:t>VTI gate</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1794" y="2354649"/>
            <a:ext cx="5650206" cy="2782019"/>
          </a:xfrm>
          <a:prstGeom prst="rect">
            <a:avLst/>
          </a:prstGeom>
        </p:spPr>
      </p:pic>
      <p:grpSp>
        <p:nvGrpSpPr>
          <p:cNvPr id="27" name="组合 26">
            <a:extLst>
              <a:ext uri="{FF2B5EF4-FFF2-40B4-BE49-F238E27FC236}">
                <a16:creationId xmlns:a16="http://schemas.microsoft.com/office/drawing/2014/main" id="{1DC62ED7-D113-4769-9626-202093EAE5B4}"/>
              </a:ext>
            </a:extLst>
          </p:cNvPr>
          <p:cNvGrpSpPr>
            <a:grpSpLocks/>
          </p:cNvGrpSpPr>
          <p:nvPr/>
        </p:nvGrpSpPr>
        <p:grpSpPr bwMode="auto">
          <a:xfrm>
            <a:off x="550863" y="85953"/>
            <a:ext cx="3541712" cy="585788"/>
            <a:chOff x="551544" y="82976"/>
            <a:chExt cx="3540396" cy="584775"/>
          </a:xfrm>
        </p:grpSpPr>
        <p:sp>
          <p:nvSpPr>
            <p:cNvPr id="31" name="文本框 4">
              <a:extLst>
                <a:ext uri="{FF2B5EF4-FFF2-40B4-BE49-F238E27FC236}">
                  <a16:creationId xmlns:a16="http://schemas.microsoft.com/office/drawing/2014/main" id="{385AA8A3-3FD5-46C8-8BE8-E39D7412CB4C}"/>
                </a:ext>
              </a:extLst>
            </p:cNvPr>
            <p:cNvSpPr txBox="1">
              <a:spLocks noChangeArrowheads="1"/>
            </p:cNvSpPr>
            <p:nvPr/>
          </p:nvSpPr>
          <p:spPr bwMode="auto">
            <a:xfrm>
              <a:off x="800100"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800" dirty="0">
                  <a:solidFill>
                    <a:srgbClr val="044875"/>
                  </a:solidFill>
                  <a:latin typeface="微软雅黑" pitchFamily="34" charset="-122"/>
                  <a:ea typeface="微软雅黑" pitchFamily="34" charset="-122"/>
                </a:rPr>
                <a:t>Method</a:t>
              </a:r>
              <a:endParaRPr lang="zh-CN" altLang="en-US" sz="2800" dirty="0">
                <a:solidFill>
                  <a:srgbClr val="044875"/>
                </a:solidFill>
                <a:latin typeface="微软雅黑" pitchFamily="34" charset="-122"/>
                <a:ea typeface="微软雅黑" pitchFamily="34" charset="-122"/>
              </a:endParaRPr>
            </a:p>
          </p:txBody>
        </p:sp>
        <p:sp>
          <p:nvSpPr>
            <p:cNvPr id="32" name="文本框 31">
              <a:extLst>
                <a:ext uri="{FF2B5EF4-FFF2-40B4-BE49-F238E27FC236}">
                  <a16:creationId xmlns:a16="http://schemas.microsoft.com/office/drawing/2014/main" id="{A53071F0-7DF5-4C1C-A41C-84322FEC744D}"/>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03</a:t>
              </a:r>
              <a:endParaRPr lang="zh-CN" altLang="en-US" sz="3200" dirty="0">
                <a:solidFill>
                  <a:schemeClr val="bg2">
                    <a:lumMod val="25000"/>
                  </a:schemeClr>
                </a:solidFill>
                <a:latin typeface="Impact" panose="020B0806030902050204" pitchFamily="34" charset="0"/>
                <a:ea typeface="+mn-ea"/>
              </a:endParaRPr>
            </a:p>
          </p:txBody>
        </p:sp>
      </p:grpSp>
      <p:sp>
        <p:nvSpPr>
          <p:cNvPr id="33" name="矩形 32">
            <a:extLst>
              <a:ext uri="{FF2B5EF4-FFF2-40B4-BE49-F238E27FC236}">
                <a16:creationId xmlns:a16="http://schemas.microsoft.com/office/drawing/2014/main" id="{13D7F3A6-3124-4445-ACA4-31526FE3B2ED}"/>
              </a:ext>
            </a:extLst>
          </p:cNvPr>
          <p:cNvSpPr/>
          <p:nvPr/>
        </p:nvSpPr>
        <p:spPr>
          <a:xfrm>
            <a:off x="0" y="257403"/>
            <a:ext cx="609600" cy="238125"/>
          </a:xfrm>
          <a:prstGeom prst="rect">
            <a:avLst/>
          </a:prstGeom>
          <a:gradFill>
            <a:gsLst>
              <a:gs pos="8227">
                <a:srgbClr val="9CC1E5"/>
              </a:gs>
              <a:gs pos="100000">
                <a:schemeClr val="accent5">
                  <a:lumMod val="60000"/>
                  <a:lumOff val="40000"/>
                </a:schemeClr>
              </a:gs>
              <a:gs pos="1000">
                <a:schemeClr val="accent1">
                  <a:lumMod val="60000"/>
                  <a:lumOff val="4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Tree>
    <p:extLst>
      <p:ext uri="{BB962C8B-B14F-4D97-AF65-F5344CB8AC3E}">
        <p14:creationId xmlns:p14="http://schemas.microsoft.com/office/powerpoint/2010/main" val="136469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矩形 36"/>
          <p:cNvSpPr/>
          <p:nvPr/>
        </p:nvSpPr>
        <p:spPr>
          <a:xfrm>
            <a:off x="5593521" y="2201828"/>
            <a:ext cx="4602222"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(2) Input of the polar subnet</a:t>
            </a:r>
            <a:endParaRPr lang="zh-CN" altLang="en-US" sz="2400" b="1" dirty="0">
              <a:latin typeface="微软雅黑" panose="020B0503020204020204" pitchFamily="34" charset="-122"/>
              <a:ea typeface="微软雅黑" panose="020B0503020204020204" pitchFamily="34" charset="-122"/>
            </a:endParaRPr>
          </a:p>
        </p:txBody>
      </p:sp>
      <p:sp>
        <p:nvSpPr>
          <p:cNvPr id="38" name="矩形 37"/>
          <p:cNvSpPr/>
          <p:nvPr/>
        </p:nvSpPr>
        <p:spPr>
          <a:xfrm>
            <a:off x="460811" y="1133406"/>
            <a:ext cx="8676093" cy="830997"/>
          </a:xfrm>
          <a:prstGeom prst="rect">
            <a:avLst/>
          </a:prstGeom>
        </p:spPr>
        <p:txBody>
          <a:bodyPr wrap="none">
            <a:spAutoFit/>
          </a:bodyPr>
          <a:lstStyle/>
          <a:p>
            <a:pPr marL="342900" indent="-3429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Polar transformation to enlarge the pathological region</a:t>
            </a:r>
          </a:p>
          <a:p>
            <a:pPr marL="342900" indent="-3429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A way for data augmentation</a:t>
            </a:r>
            <a:endParaRPr lang="zh-CN" altLang="en-US" sz="2400" dirty="0">
              <a:latin typeface="微软雅黑" panose="020B0503020204020204" pitchFamily="34" charset="-122"/>
              <a:ea typeface="微软雅黑" panose="020B0503020204020204" pitchFamily="34" charset="-122"/>
            </a:endParaRPr>
          </a:p>
        </p:txBody>
      </p:sp>
      <p:grpSp>
        <p:nvGrpSpPr>
          <p:cNvPr id="39" name="组合 38"/>
          <p:cNvGrpSpPr/>
          <p:nvPr/>
        </p:nvGrpSpPr>
        <p:grpSpPr>
          <a:xfrm>
            <a:off x="2198961" y="3346902"/>
            <a:ext cx="1856389" cy="2371159"/>
            <a:chOff x="208173" y="3317416"/>
            <a:chExt cx="2211276" cy="2824455"/>
          </a:xfrm>
        </p:grpSpPr>
        <p:pic>
          <p:nvPicPr>
            <p:cNvPr id="40" name="图片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173" y="3317416"/>
              <a:ext cx="2211276" cy="2224360"/>
            </a:xfrm>
            <a:prstGeom prst="rect">
              <a:avLst/>
            </a:prstGeom>
          </p:spPr>
        </p:pic>
        <p:sp>
          <p:nvSpPr>
            <p:cNvPr id="41" name="矩形 40"/>
            <p:cNvSpPr/>
            <p:nvPr/>
          </p:nvSpPr>
          <p:spPr>
            <a:xfrm>
              <a:off x="365260" y="5665272"/>
              <a:ext cx="220046" cy="476599"/>
            </a:xfrm>
            <a:prstGeom prst="rect">
              <a:avLst/>
            </a:prstGeom>
          </p:spPr>
          <p:txBody>
            <a:bodyPr wrap="none">
              <a:spAutoFit/>
            </a:bodyPr>
            <a:lstStyle/>
            <a:p>
              <a:endParaRPr lang="zh-CN" altLang="en-US" sz="2000" dirty="0">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6188609" y="2814245"/>
            <a:ext cx="6018157" cy="3127188"/>
            <a:chOff x="2595635" y="2707093"/>
            <a:chExt cx="7168651" cy="3725014"/>
          </a:xfrm>
        </p:grpSpPr>
        <p:pic>
          <p:nvPicPr>
            <p:cNvPr id="43" name="图片 42"/>
            <p:cNvPicPr>
              <a:picLocks noChangeAspect="1"/>
            </p:cNvPicPr>
            <p:nvPr/>
          </p:nvPicPr>
          <p:blipFill rotWithShape="1">
            <a:blip r:embed="rId3"/>
            <a:srcRect l="49803"/>
            <a:stretch/>
          </p:blipFill>
          <p:spPr>
            <a:xfrm>
              <a:off x="2595635" y="3248216"/>
              <a:ext cx="4785437" cy="2380006"/>
            </a:xfrm>
            <a:prstGeom prst="rect">
              <a:avLst/>
            </a:prstGeom>
          </p:spPr>
        </p:pic>
        <p:sp>
          <p:nvSpPr>
            <p:cNvPr id="46" name="矩形 45"/>
            <p:cNvSpPr/>
            <p:nvPr/>
          </p:nvSpPr>
          <p:spPr>
            <a:xfrm>
              <a:off x="3385485" y="5686827"/>
              <a:ext cx="632353" cy="400109"/>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ROI</a:t>
              </a:r>
            </a:p>
          </p:txBody>
        </p:sp>
        <p:sp>
          <p:nvSpPr>
            <p:cNvPr id="47" name="矩形 46"/>
            <p:cNvSpPr/>
            <p:nvPr/>
          </p:nvSpPr>
          <p:spPr>
            <a:xfrm>
              <a:off x="5194468" y="5686827"/>
              <a:ext cx="1621276" cy="476599"/>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ROI</a:t>
              </a:r>
              <a:r>
                <a:rPr lang="en-US" altLang="zh-CN" sz="2000" dirty="0">
                  <a:latin typeface="微软雅黑" panose="020B0503020204020204" pitchFamily="34" charset="-122"/>
                  <a:ea typeface="微软雅黑" panose="020B0503020204020204" pitchFamily="34" charset="-122"/>
                </a:rPr>
                <a:t>-Polar</a:t>
              </a:r>
              <a:endParaRPr lang="zh-CN" altLang="en-US" sz="2000" dirty="0">
                <a:latin typeface="微软雅黑" panose="020B0503020204020204" pitchFamily="34" charset="-122"/>
                <a:ea typeface="微软雅黑" panose="020B0503020204020204" pitchFamily="34" charset="-122"/>
              </a:endParaRPr>
            </a:p>
          </p:txBody>
        </p:sp>
        <p:sp>
          <p:nvSpPr>
            <p:cNvPr id="49" name="矩形 48"/>
            <p:cNvSpPr/>
            <p:nvPr/>
          </p:nvSpPr>
          <p:spPr>
            <a:xfrm>
              <a:off x="9544240" y="2707093"/>
              <a:ext cx="220046" cy="476599"/>
            </a:xfrm>
            <a:prstGeom prst="rect">
              <a:avLst/>
            </a:prstGeom>
          </p:spPr>
          <p:txBody>
            <a:bodyPr wrap="none">
              <a:spAutoFit/>
            </a:bodyPr>
            <a:lstStyle/>
            <a:p>
              <a:endParaRPr lang="zh-CN" altLang="en-US" sz="2000" dirty="0">
                <a:latin typeface="微软雅黑" panose="020B0503020204020204" pitchFamily="34" charset="-122"/>
                <a:ea typeface="微软雅黑" panose="020B0503020204020204" pitchFamily="34" charset="-122"/>
              </a:endParaRPr>
            </a:p>
          </p:txBody>
        </p:sp>
        <p:sp>
          <p:nvSpPr>
            <p:cNvPr id="50" name="矩形 49"/>
            <p:cNvSpPr/>
            <p:nvPr/>
          </p:nvSpPr>
          <p:spPr>
            <a:xfrm>
              <a:off x="3508893" y="6031997"/>
              <a:ext cx="441146"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①</a:t>
              </a:r>
            </a:p>
          </p:txBody>
        </p:sp>
        <p:sp>
          <p:nvSpPr>
            <p:cNvPr id="51" name="矩形 50"/>
            <p:cNvSpPr/>
            <p:nvPr/>
          </p:nvSpPr>
          <p:spPr>
            <a:xfrm>
              <a:off x="5880800" y="6031997"/>
              <a:ext cx="441146"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②</a:t>
              </a:r>
            </a:p>
          </p:txBody>
        </p:sp>
      </p:grpSp>
      <p:sp>
        <p:nvSpPr>
          <p:cNvPr id="55" name="矩形 54"/>
          <p:cNvSpPr/>
          <p:nvPr/>
        </p:nvSpPr>
        <p:spPr>
          <a:xfrm>
            <a:off x="2115477" y="2093145"/>
            <a:ext cx="2776145" cy="581057"/>
          </a:xfrm>
          <a:prstGeom prst="rect">
            <a:avLst/>
          </a:prstGeom>
        </p:spPr>
        <p:txBody>
          <a:bodyPr wrap="none">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(1) Medical prior</a:t>
            </a:r>
          </a:p>
        </p:txBody>
      </p:sp>
      <p:sp>
        <p:nvSpPr>
          <p:cNvPr id="56" name="矩形 55"/>
          <p:cNvSpPr/>
          <p:nvPr/>
        </p:nvSpPr>
        <p:spPr>
          <a:xfrm>
            <a:off x="2249713" y="2819483"/>
            <a:ext cx="885820" cy="400110"/>
          </a:xfrm>
          <a:prstGeom prst="rect">
            <a:avLst/>
          </a:prstGeom>
        </p:spPr>
        <p:txBody>
          <a:bodyPr wrap="none">
            <a:spAutoFit/>
          </a:bodyPr>
          <a:lstStyle/>
          <a:p>
            <a:r>
              <a:rPr lang="en-US" altLang="zh-CN" sz="2000" dirty="0">
                <a:latin typeface="微软雅黑" panose="020B0503020204020204" pitchFamily="34" charset="-122"/>
                <a:ea typeface="微软雅黑" panose="020B0503020204020204" pitchFamily="34" charset="-122"/>
              </a:rPr>
              <a:t>VCDR</a:t>
            </a:r>
            <a:endParaRPr lang="zh-CN" altLang="en-US" sz="2000" dirty="0">
              <a:latin typeface="微软雅黑" panose="020B0503020204020204" pitchFamily="34" charset="-122"/>
              <a:ea typeface="微软雅黑" panose="020B0503020204020204" pitchFamily="34" charset="-122"/>
            </a:endParaRPr>
          </a:p>
        </p:txBody>
      </p:sp>
      <p:sp>
        <p:nvSpPr>
          <p:cNvPr id="60" name="矩形 59"/>
          <p:cNvSpPr/>
          <p:nvPr/>
        </p:nvSpPr>
        <p:spPr>
          <a:xfrm>
            <a:off x="371320" y="671741"/>
            <a:ext cx="6511654" cy="830997"/>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2. AP-CNN of attention and polar subnet</a:t>
            </a:r>
            <a:endParaRPr lang="en-US" altLang="zh-CN" sz="2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endParaRPr lang="en-US" altLang="zh-CN" sz="2400" b="1" dirty="0">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1EFA02F0-5CEF-4476-9507-E0A45C0C52ED}"/>
              </a:ext>
            </a:extLst>
          </p:cNvPr>
          <p:cNvGrpSpPr>
            <a:grpSpLocks/>
          </p:cNvGrpSpPr>
          <p:nvPr/>
        </p:nvGrpSpPr>
        <p:grpSpPr bwMode="auto">
          <a:xfrm>
            <a:off x="550863" y="85953"/>
            <a:ext cx="3541712" cy="585788"/>
            <a:chOff x="551544" y="82976"/>
            <a:chExt cx="3540396" cy="584775"/>
          </a:xfrm>
        </p:grpSpPr>
        <p:sp>
          <p:nvSpPr>
            <p:cNvPr id="21" name="文本框 4">
              <a:extLst>
                <a:ext uri="{FF2B5EF4-FFF2-40B4-BE49-F238E27FC236}">
                  <a16:creationId xmlns:a16="http://schemas.microsoft.com/office/drawing/2014/main" id="{502540F2-A412-4D85-BAE0-C297046239EE}"/>
                </a:ext>
              </a:extLst>
            </p:cNvPr>
            <p:cNvSpPr txBox="1">
              <a:spLocks noChangeArrowheads="1"/>
            </p:cNvSpPr>
            <p:nvPr/>
          </p:nvSpPr>
          <p:spPr bwMode="auto">
            <a:xfrm>
              <a:off x="800100"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800" dirty="0">
                  <a:solidFill>
                    <a:srgbClr val="044875"/>
                  </a:solidFill>
                  <a:latin typeface="微软雅黑" pitchFamily="34" charset="-122"/>
                  <a:ea typeface="微软雅黑" pitchFamily="34" charset="-122"/>
                </a:rPr>
                <a:t>Method</a:t>
              </a:r>
              <a:endParaRPr lang="zh-CN" altLang="en-US" sz="2800" dirty="0">
                <a:solidFill>
                  <a:srgbClr val="044875"/>
                </a:solidFill>
                <a:latin typeface="微软雅黑" pitchFamily="34" charset="-122"/>
                <a:ea typeface="微软雅黑" pitchFamily="34" charset="-122"/>
              </a:endParaRPr>
            </a:p>
          </p:txBody>
        </p:sp>
        <p:sp>
          <p:nvSpPr>
            <p:cNvPr id="22" name="文本框 21">
              <a:extLst>
                <a:ext uri="{FF2B5EF4-FFF2-40B4-BE49-F238E27FC236}">
                  <a16:creationId xmlns:a16="http://schemas.microsoft.com/office/drawing/2014/main" id="{52B9BD00-0ADB-4D6E-A9D5-477B540C8E24}"/>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03</a:t>
              </a:r>
              <a:endParaRPr lang="zh-CN" altLang="en-US" sz="3200" dirty="0">
                <a:solidFill>
                  <a:schemeClr val="bg2">
                    <a:lumMod val="25000"/>
                  </a:schemeClr>
                </a:solidFill>
                <a:latin typeface="Impact" panose="020B0806030902050204" pitchFamily="34" charset="0"/>
                <a:ea typeface="+mn-ea"/>
              </a:endParaRPr>
            </a:p>
          </p:txBody>
        </p:sp>
      </p:grpSp>
      <p:sp>
        <p:nvSpPr>
          <p:cNvPr id="23" name="矩形 22">
            <a:extLst>
              <a:ext uri="{FF2B5EF4-FFF2-40B4-BE49-F238E27FC236}">
                <a16:creationId xmlns:a16="http://schemas.microsoft.com/office/drawing/2014/main" id="{B9A87226-56DE-4870-A3EA-66BAAE4A8150}"/>
              </a:ext>
            </a:extLst>
          </p:cNvPr>
          <p:cNvSpPr/>
          <p:nvPr/>
        </p:nvSpPr>
        <p:spPr>
          <a:xfrm>
            <a:off x="0" y="257403"/>
            <a:ext cx="609600" cy="238125"/>
          </a:xfrm>
          <a:prstGeom prst="rect">
            <a:avLst/>
          </a:prstGeom>
          <a:gradFill>
            <a:gsLst>
              <a:gs pos="8227">
                <a:srgbClr val="9CC1E5"/>
              </a:gs>
              <a:gs pos="100000">
                <a:schemeClr val="accent5">
                  <a:lumMod val="60000"/>
                  <a:lumOff val="40000"/>
                </a:schemeClr>
              </a:gs>
              <a:gs pos="1000">
                <a:schemeClr val="accent1">
                  <a:lumMod val="60000"/>
                  <a:lumOff val="4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Tree>
    <p:extLst>
      <p:ext uri="{BB962C8B-B14F-4D97-AF65-F5344CB8AC3E}">
        <p14:creationId xmlns:p14="http://schemas.microsoft.com/office/powerpoint/2010/main" val="277655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矩形 22"/>
          <p:cNvSpPr/>
          <p:nvPr/>
        </p:nvSpPr>
        <p:spPr>
          <a:xfrm>
            <a:off x="0" y="254000"/>
            <a:ext cx="609600" cy="238125"/>
          </a:xfrm>
          <a:prstGeom prst="rect">
            <a:avLst/>
          </a:prstGeom>
          <a:gradFill>
            <a:gsLst>
              <a:gs pos="8227">
                <a:srgbClr val="9CC1E5"/>
              </a:gs>
              <a:gs pos="100000">
                <a:schemeClr val="accent5">
                  <a:lumMod val="60000"/>
                  <a:lumOff val="40000"/>
                </a:schemeClr>
              </a:gs>
              <a:gs pos="1000">
                <a:schemeClr val="accent1">
                  <a:lumMod val="60000"/>
                  <a:lumOff val="4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4" name="矩形 23"/>
          <p:cNvSpPr/>
          <p:nvPr/>
        </p:nvSpPr>
        <p:spPr>
          <a:xfrm>
            <a:off x="3513138" y="254000"/>
            <a:ext cx="8678862" cy="238125"/>
          </a:xfrm>
          <a:prstGeom prst="rect">
            <a:avLst/>
          </a:prstGeom>
          <a:gradFill>
            <a:gsLst>
              <a:gs pos="100000">
                <a:schemeClr val="accent1">
                  <a:lumMod val="75000"/>
                </a:schemeClr>
              </a:gs>
              <a:gs pos="1000">
                <a:schemeClr val="accent1">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5" name="矩形 24"/>
          <p:cNvSpPr/>
          <p:nvPr/>
        </p:nvSpPr>
        <p:spPr>
          <a:xfrm>
            <a:off x="11566525" y="6621462"/>
            <a:ext cx="625475" cy="23653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6" name="矩形 25"/>
          <p:cNvSpPr/>
          <p:nvPr/>
        </p:nvSpPr>
        <p:spPr>
          <a:xfrm>
            <a:off x="0" y="6621463"/>
            <a:ext cx="10439400" cy="236537"/>
          </a:xfrm>
          <a:prstGeom prst="rect">
            <a:avLst/>
          </a:prstGeom>
          <a:gradFill>
            <a:gsLst>
              <a:gs pos="99000">
                <a:srgbClr val="044875"/>
              </a:gs>
              <a:gs pos="1000">
                <a:schemeClr val="accent1">
                  <a:lumMod val="7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7" name="文本框 26"/>
          <p:cNvSpPr txBox="1">
            <a:spLocks noChangeArrowheads="1"/>
          </p:cNvSpPr>
          <p:nvPr/>
        </p:nvSpPr>
        <p:spPr bwMode="auto">
          <a:xfrm>
            <a:off x="10264775" y="6538913"/>
            <a:ext cx="1500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dirty="0">
                <a:solidFill>
                  <a:srgbClr val="044875"/>
                </a:solidFill>
                <a:latin typeface="微软雅黑" pitchFamily="34" charset="-122"/>
                <a:ea typeface="微软雅黑" pitchFamily="34" charset="-122"/>
              </a:rPr>
              <a:t>BUAA</a:t>
            </a:r>
            <a:endParaRPr lang="zh-CN" altLang="en-US" sz="2000" dirty="0">
              <a:solidFill>
                <a:srgbClr val="044875"/>
              </a:solidFill>
              <a:latin typeface="微软雅黑" pitchFamily="34" charset="-122"/>
              <a:ea typeface="微软雅黑" pitchFamily="34" charset="-122"/>
            </a:endParaRPr>
          </a:p>
        </p:txBody>
      </p:sp>
      <p:sp>
        <p:nvSpPr>
          <p:cNvPr id="32" name="文本框 31"/>
          <p:cNvSpPr txBox="1"/>
          <p:nvPr/>
        </p:nvSpPr>
        <p:spPr bwMode="auto">
          <a:xfrm>
            <a:off x="562895" y="82550"/>
            <a:ext cx="723900" cy="585788"/>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02</a:t>
            </a:r>
            <a:endParaRPr lang="zh-CN" altLang="en-US" sz="3200" dirty="0">
              <a:solidFill>
                <a:schemeClr val="bg2">
                  <a:lumMod val="25000"/>
                </a:schemeClr>
              </a:solidFill>
              <a:latin typeface="Impact" panose="020B0806030902050204" pitchFamily="34" charset="0"/>
              <a:ea typeface="+mn-ea"/>
            </a:endParaRPr>
          </a:p>
        </p:txBody>
      </p:sp>
      <p:sp>
        <p:nvSpPr>
          <p:cNvPr id="33" name="文本框 4"/>
          <p:cNvSpPr txBox="1">
            <a:spLocks noChangeArrowheads="1"/>
          </p:cNvSpPr>
          <p:nvPr/>
        </p:nvSpPr>
        <p:spPr bwMode="auto">
          <a:xfrm>
            <a:off x="799511" y="110901"/>
            <a:ext cx="3293064" cy="524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2800" dirty="0">
                <a:solidFill>
                  <a:srgbClr val="044875"/>
                </a:solidFill>
                <a:latin typeface="微软雅黑" pitchFamily="34" charset="-122"/>
                <a:ea typeface="微软雅黑" pitchFamily="34" charset="-122"/>
              </a:rPr>
              <a:t>研究内容三</a:t>
            </a:r>
          </a:p>
        </p:txBody>
      </p:sp>
      <p:sp>
        <p:nvSpPr>
          <p:cNvPr id="34" name="矩形 33"/>
          <p:cNvSpPr/>
          <p:nvPr/>
        </p:nvSpPr>
        <p:spPr bwMode="auto">
          <a:xfrm>
            <a:off x="8859524" y="234215"/>
            <a:ext cx="1405252" cy="278661"/>
          </a:xfrm>
          <a:prstGeom prst="rect">
            <a:avLst/>
          </a:prstGeom>
          <a:gradFill>
            <a:gsLst>
              <a:gs pos="62000">
                <a:srgbClr val="194A7F"/>
              </a:gs>
              <a:gs pos="3000">
                <a:schemeClr val="accent1">
                  <a:lumMod val="75000"/>
                </a:schemeClr>
              </a:gs>
              <a:gs pos="99000">
                <a:srgbClr val="044875"/>
              </a:gs>
              <a:gs pos="34000">
                <a:srgbClr val="2B509B"/>
              </a:gs>
            </a:gsLst>
            <a:lin ang="3600000" scaled="0"/>
          </a:gradFill>
          <a:ln>
            <a:noFill/>
          </a:ln>
          <a:effectLst>
            <a:glow rad="38100">
              <a:schemeClr val="accent1">
                <a:alpha val="19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dirty="0">
                <a:latin typeface="微软雅黑" panose="020B0503020204020204" pitchFamily="34" charset="-122"/>
                <a:ea typeface="微软雅黑" panose="020B0503020204020204" pitchFamily="34" charset="-122"/>
              </a:rPr>
              <a:t>动态收敛</a:t>
            </a:r>
          </a:p>
        </p:txBody>
      </p:sp>
      <p:sp>
        <p:nvSpPr>
          <p:cNvPr id="35" name="矩形 34"/>
          <p:cNvSpPr/>
          <p:nvPr/>
        </p:nvSpPr>
        <p:spPr bwMode="auto">
          <a:xfrm>
            <a:off x="10367650" y="234000"/>
            <a:ext cx="1405252" cy="278661"/>
          </a:xfrm>
          <a:prstGeom prst="rect">
            <a:avLst/>
          </a:prstGeom>
          <a:gradFill>
            <a:gsLst>
              <a:gs pos="62000">
                <a:srgbClr val="194A7F"/>
              </a:gs>
              <a:gs pos="3000">
                <a:schemeClr val="accent1">
                  <a:lumMod val="75000"/>
                </a:schemeClr>
              </a:gs>
              <a:gs pos="99000">
                <a:srgbClr val="044875"/>
              </a:gs>
              <a:gs pos="34000">
                <a:srgbClr val="2B509B"/>
              </a:gs>
            </a:gsLst>
            <a:lin ang="3600000" scaled="0"/>
          </a:gradFill>
          <a:ln>
            <a:noFill/>
          </a:ln>
          <a:effectLst>
            <a:glow rad="38100">
              <a:schemeClr val="accent1">
                <a:alpha val="19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b="1" dirty="0">
                <a:solidFill>
                  <a:srgbClr val="FF6548"/>
                </a:solidFill>
                <a:latin typeface="微软雅黑" panose="020B0503020204020204" pitchFamily="34" charset="-122"/>
                <a:ea typeface="微软雅黑" panose="020B0503020204020204" pitchFamily="34" charset="-122"/>
              </a:rPr>
              <a:t>实验结果</a:t>
            </a:r>
          </a:p>
        </p:txBody>
      </p:sp>
      <p:sp>
        <p:nvSpPr>
          <p:cNvPr id="36" name="矩形 35"/>
          <p:cNvSpPr/>
          <p:nvPr/>
        </p:nvSpPr>
        <p:spPr bwMode="auto">
          <a:xfrm>
            <a:off x="5446003" y="234000"/>
            <a:ext cx="1800000" cy="278661"/>
          </a:xfrm>
          <a:prstGeom prst="rect">
            <a:avLst/>
          </a:prstGeom>
          <a:gradFill>
            <a:gsLst>
              <a:gs pos="62000">
                <a:srgbClr val="194A7F"/>
              </a:gs>
              <a:gs pos="3000">
                <a:schemeClr val="accent1">
                  <a:lumMod val="75000"/>
                </a:schemeClr>
              </a:gs>
              <a:gs pos="99000">
                <a:srgbClr val="044875"/>
              </a:gs>
              <a:gs pos="34000">
                <a:srgbClr val="2B509B"/>
              </a:gs>
            </a:gsLst>
            <a:lin ang="3600000" scaled="0"/>
          </a:gradFill>
          <a:ln>
            <a:noFill/>
          </a:ln>
          <a:effectLst>
            <a:glow rad="38100">
              <a:schemeClr val="accent1">
                <a:alpha val="19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zh-CN" altLang="en-US" dirty="0">
                <a:solidFill>
                  <a:schemeClr val="bg1"/>
                </a:solidFill>
                <a:latin typeface="微软雅黑" panose="020B0503020204020204" pitchFamily="34" charset="-122"/>
                <a:ea typeface="微软雅黑" panose="020B0503020204020204" pitchFamily="34" charset="-122"/>
              </a:rPr>
              <a:t>建库及数据分析</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7" name="矩形 36"/>
          <p:cNvSpPr/>
          <p:nvPr/>
        </p:nvSpPr>
        <p:spPr bwMode="auto">
          <a:xfrm>
            <a:off x="7348876" y="235164"/>
            <a:ext cx="1407774" cy="278661"/>
          </a:xfrm>
          <a:prstGeom prst="rect">
            <a:avLst/>
          </a:prstGeom>
          <a:gradFill>
            <a:gsLst>
              <a:gs pos="62000">
                <a:srgbClr val="194A7F"/>
              </a:gs>
              <a:gs pos="3000">
                <a:schemeClr val="accent1">
                  <a:lumMod val="75000"/>
                </a:schemeClr>
              </a:gs>
              <a:gs pos="99000">
                <a:srgbClr val="044875"/>
              </a:gs>
              <a:gs pos="34000">
                <a:srgbClr val="2B509B"/>
              </a:gs>
            </a:gsLst>
            <a:lin ang="3600000" scaled="0"/>
          </a:gradFill>
          <a:ln>
            <a:noFill/>
          </a:ln>
          <a:effectLst>
            <a:glow rad="38100">
              <a:schemeClr val="accent1">
                <a:alpha val="19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dirty="0">
                <a:solidFill>
                  <a:schemeClr val="bg1"/>
                </a:solidFill>
                <a:latin typeface="微软雅黑" panose="020B0503020204020204" pitchFamily="34" charset="-122"/>
                <a:ea typeface="微软雅黑" panose="020B0503020204020204" pitchFamily="34" charset="-122"/>
              </a:rPr>
              <a:t>网络模型</a:t>
            </a:r>
          </a:p>
        </p:txBody>
      </p:sp>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r="45881"/>
          <a:stretch/>
        </p:blipFill>
        <p:spPr>
          <a:xfrm>
            <a:off x="79347" y="1541828"/>
            <a:ext cx="4045188" cy="3189019"/>
          </a:xfrm>
          <a:prstGeom prst="rect">
            <a:avLst/>
          </a:prstGeom>
        </p:spPr>
      </p:pic>
      <p:sp>
        <p:nvSpPr>
          <p:cNvPr id="41" name="矩形 40"/>
          <p:cNvSpPr/>
          <p:nvPr/>
        </p:nvSpPr>
        <p:spPr>
          <a:xfrm>
            <a:off x="342159" y="830112"/>
            <a:ext cx="2339102"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分级实验分析：</a:t>
            </a:r>
          </a:p>
        </p:txBody>
      </p:sp>
      <p:sp>
        <p:nvSpPr>
          <p:cNvPr id="42" name="矩形 41"/>
          <p:cNvSpPr/>
          <p:nvPr/>
        </p:nvSpPr>
        <p:spPr>
          <a:xfrm>
            <a:off x="4268149" y="5005121"/>
            <a:ext cx="3129383" cy="646331"/>
          </a:xfrm>
          <a:prstGeom prst="rect">
            <a:avLst/>
          </a:prstGeom>
        </p:spPr>
        <p:txBody>
          <a:bodyPr wrap="none">
            <a:spAutoFit/>
          </a:bodyPr>
          <a:lstStyle/>
          <a:p>
            <a:r>
              <a:rPr lang="zh-CN" altLang="en-US" dirty="0"/>
              <a:t>图</a:t>
            </a:r>
            <a:r>
              <a:rPr lang="en-US" altLang="zh-CN" dirty="0"/>
              <a:t>2.</a:t>
            </a:r>
            <a:r>
              <a:rPr lang="zh-CN" altLang="en-US" dirty="0"/>
              <a:t>不同训练策略的性能对比</a:t>
            </a:r>
          </a:p>
          <a:p>
            <a:r>
              <a:rPr lang="zh-CN" altLang="en-US" dirty="0"/>
              <a:t> </a:t>
            </a:r>
          </a:p>
        </p:txBody>
      </p:sp>
      <p:sp>
        <p:nvSpPr>
          <p:cNvPr id="43" name="矩形 42"/>
          <p:cNvSpPr/>
          <p:nvPr/>
        </p:nvSpPr>
        <p:spPr>
          <a:xfrm>
            <a:off x="0" y="4951445"/>
            <a:ext cx="4167127" cy="646331"/>
          </a:xfrm>
          <a:prstGeom prst="rect">
            <a:avLst/>
          </a:prstGeom>
        </p:spPr>
        <p:txBody>
          <a:bodyPr wrap="square">
            <a:spAutoFit/>
          </a:bodyPr>
          <a:lstStyle/>
          <a:p>
            <a:pPr algn="ctr"/>
            <a:r>
              <a:rPr lang="zh-CN" altLang="en-US" dirty="0"/>
              <a:t>图</a:t>
            </a:r>
            <a:r>
              <a:rPr lang="en-US" altLang="zh-CN" dirty="0"/>
              <a:t>1. </a:t>
            </a:r>
            <a:r>
              <a:rPr lang="zh-CN" altLang="en-US" dirty="0"/>
              <a:t>测试序列在不同时间间隔下的青光眼预测性能</a:t>
            </a:r>
          </a:p>
        </p:txBody>
      </p:sp>
      <p:pic>
        <p:nvPicPr>
          <p:cNvPr id="44" name="图片 43"/>
          <p:cNvPicPr>
            <a:picLocks noChangeAspect="1"/>
          </p:cNvPicPr>
          <p:nvPr/>
        </p:nvPicPr>
        <p:blipFill rotWithShape="1">
          <a:blip r:embed="rId3">
            <a:extLst>
              <a:ext uri="{28A0092B-C50C-407E-A947-70E740481C1C}">
                <a14:useLocalDpi xmlns:a14="http://schemas.microsoft.com/office/drawing/2010/main" val="0"/>
              </a:ext>
            </a:extLst>
          </a:blip>
          <a:srcRect l="54055"/>
          <a:stretch/>
        </p:blipFill>
        <p:spPr>
          <a:xfrm>
            <a:off x="4115729" y="1573481"/>
            <a:ext cx="3434224" cy="3189019"/>
          </a:xfrm>
          <a:prstGeom prst="rect">
            <a:avLst/>
          </a:prstGeom>
        </p:spPr>
      </p:pic>
      <p:sp>
        <p:nvSpPr>
          <p:cNvPr id="45" name="矩形 44"/>
          <p:cNvSpPr/>
          <p:nvPr/>
        </p:nvSpPr>
        <p:spPr>
          <a:xfrm>
            <a:off x="7852569" y="5014993"/>
            <a:ext cx="5468164" cy="369332"/>
          </a:xfrm>
          <a:prstGeom prst="rect">
            <a:avLst/>
          </a:prstGeom>
        </p:spPr>
        <p:txBody>
          <a:bodyPr wrap="none">
            <a:spAutoFit/>
          </a:bodyPr>
          <a:lstStyle/>
          <a:p>
            <a:r>
              <a:rPr lang="en-US" altLang="zh-CN" dirty="0"/>
              <a:t>Visualization results of </a:t>
            </a:r>
            <a:r>
              <a:rPr lang="en-US" altLang="zh-CN" dirty="0" err="1"/>
              <a:t>DeepGF</a:t>
            </a:r>
            <a:r>
              <a:rPr lang="en-US" altLang="zh-CN" dirty="0"/>
              <a:t> for glaucoma forecast</a:t>
            </a:r>
            <a:endParaRPr lang="zh-CN" altLang="en-US" dirty="0"/>
          </a:p>
        </p:txBody>
      </p:sp>
      <p:grpSp>
        <p:nvGrpSpPr>
          <p:cNvPr id="55" name="组合 54"/>
          <p:cNvGrpSpPr/>
          <p:nvPr/>
        </p:nvGrpSpPr>
        <p:grpSpPr>
          <a:xfrm>
            <a:off x="7852569" y="3114760"/>
            <a:ext cx="4657979" cy="1379599"/>
            <a:chOff x="9859195" y="2916456"/>
            <a:chExt cx="7633202" cy="2260801"/>
          </a:xfrm>
        </p:grpSpPr>
        <p:pic>
          <p:nvPicPr>
            <p:cNvPr id="47" name="图片 46"/>
            <p:cNvPicPr>
              <a:picLocks noChangeAspect="1"/>
            </p:cNvPicPr>
            <p:nvPr/>
          </p:nvPicPr>
          <p:blipFill>
            <a:blip r:embed="rId4"/>
            <a:stretch>
              <a:fillRect/>
            </a:stretch>
          </p:blipFill>
          <p:spPr>
            <a:xfrm>
              <a:off x="14293992" y="2997719"/>
              <a:ext cx="2177261" cy="2179538"/>
            </a:xfrm>
            <a:prstGeom prst="rect">
              <a:avLst/>
            </a:prstGeom>
          </p:spPr>
        </p:pic>
        <p:pic>
          <p:nvPicPr>
            <p:cNvPr id="49" name="图片 48"/>
            <p:cNvPicPr>
              <a:picLocks noChangeAspect="1"/>
            </p:cNvPicPr>
            <p:nvPr/>
          </p:nvPicPr>
          <p:blipFill>
            <a:blip r:embed="rId5"/>
            <a:stretch>
              <a:fillRect/>
            </a:stretch>
          </p:blipFill>
          <p:spPr>
            <a:xfrm>
              <a:off x="9859195" y="2997719"/>
              <a:ext cx="2177261" cy="2179538"/>
            </a:xfrm>
            <a:prstGeom prst="rect">
              <a:avLst/>
            </a:prstGeom>
          </p:spPr>
        </p:pic>
        <p:pic>
          <p:nvPicPr>
            <p:cNvPr id="50" name="图片 49"/>
            <p:cNvPicPr>
              <a:picLocks noChangeAspect="1"/>
            </p:cNvPicPr>
            <p:nvPr/>
          </p:nvPicPr>
          <p:blipFill>
            <a:blip r:embed="rId6"/>
            <a:stretch>
              <a:fillRect/>
            </a:stretch>
          </p:blipFill>
          <p:spPr>
            <a:xfrm>
              <a:off x="12074635" y="2997719"/>
              <a:ext cx="2177261" cy="2179538"/>
            </a:xfrm>
            <a:prstGeom prst="rect">
              <a:avLst/>
            </a:prstGeom>
          </p:spPr>
        </p:pic>
        <p:pic>
          <p:nvPicPr>
            <p:cNvPr id="52" name="图片 51"/>
            <p:cNvPicPr>
              <a:picLocks noChangeAspect="1"/>
            </p:cNvPicPr>
            <p:nvPr/>
          </p:nvPicPr>
          <p:blipFill rotWithShape="1">
            <a:blip r:embed="rId7">
              <a:extLst>
                <a:ext uri="{28A0092B-C50C-407E-A947-70E740481C1C}">
                  <a14:useLocalDpi xmlns:a14="http://schemas.microsoft.com/office/drawing/2010/main" val="0"/>
                </a:ext>
              </a:extLst>
            </a:blip>
            <a:srcRect l="-1" t="3431" r="1" b="1"/>
            <a:stretch/>
          </p:blipFill>
          <p:spPr>
            <a:xfrm>
              <a:off x="16576057" y="3031827"/>
              <a:ext cx="212919" cy="2112685"/>
            </a:xfrm>
            <a:prstGeom prst="rect">
              <a:avLst/>
            </a:prstGeom>
          </p:spPr>
        </p:pic>
        <p:sp>
          <p:nvSpPr>
            <p:cNvPr id="53" name="矩形 52"/>
            <p:cNvSpPr/>
            <p:nvPr/>
          </p:nvSpPr>
          <p:spPr>
            <a:xfrm>
              <a:off x="16453215" y="4695275"/>
              <a:ext cx="1039182" cy="338555"/>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0</a:t>
              </a:r>
              <a:endParaRPr lang="zh-CN" altLang="en-US" sz="1600" dirty="0"/>
            </a:p>
          </p:txBody>
        </p:sp>
        <p:sp>
          <p:nvSpPr>
            <p:cNvPr id="54" name="矩形 53"/>
            <p:cNvSpPr/>
            <p:nvPr/>
          </p:nvSpPr>
          <p:spPr>
            <a:xfrm>
              <a:off x="16448762" y="2916456"/>
              <a:ext cx="1039182" cy="338555"/>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1</a:t>
              </a:r>
              <a:endParaRPr lang="zh-CN" altLang="en-US" sz="1600" dirty="0"/>
            </a:p>
          </p:txBody>
        </p:sp>
      </p:grpSp>
      <p:sp>
        <p:nvSpPr>
          <p:cNvPr id="56" name="矩形 55"/>
          <p:cNvSpPr/>
          <p:nvPr/>
        </p:nvSpPr>
        <p:spPr>
          <a:xfrm>
            <a:off x="10416538" y="2641823"/>
            <a:ext cx="1470882" cy="338554"/>
          </a:xfrm>
          <a:prstGeom prst="rect">
            <a:avLst/>
          </a:prstGeom>
          <a:ln w="25400">
            <a:solidFill>
              <a:srgbClr val="00FFFF"/>
            </a:solidFill>
            <a:prstDash val="sysDash"/>
          </a:ln>
        </p:spPr>
        <p:txBody>
          <a:bodyPr wrap="square">
            <a:spAutoFit/>
          </a:bodyPr>
          <a:lstStyle/>
          <a:p>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Rim-loss</a:t>
            </a:r>
            <a:endParaRPr lang="zh-CN" altLang="en-US" sz="1600" dirty="0">
              <a:latin typeface="微软雅黑" panose="020B0503020204020204" pitchFamily="34" charset="-122"/>
              <a:ea typeface="微软雅黑" panose="020B0503020204020204" pitchFamily="34" charset="-122"/>
            </a:endParaRPr>
          </a:p>
        </p:txBody>
      </p:sp>
      <p:sp>
        <p:nvSpPr>
          <p:cNvPr id="58" name="矩形 57"/>
          <p:cNvSpPr/>
          <p:nvPr/>
        </p:nvSpPr>
        <p:spPr>
          <a:xfrm>
            <a:off x="8756650" y="2639980"/>
            <a:ext cx="1198463" cy="338554"/>
          </a:xfrm>
          <a:prstGeom prst="rect">
            <a:avLst/>
          </a:prstGeom>
          <a:ln w="25400">
            <a:solidFill>
              <a:srgbClr val="00FF00"/>
            </a:solidFill>
            <a:prstDash val="sysDash"/>
          </a:ln>
        </p:spPr>
        <p:txBody>
          <a:bodyPr wrap="square">
            <a:spAutoFit/>
          </a:bodyPr>
          <a:lstStyle/>
          <a:p>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Optic cup</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7170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2405" y="1796030"/>
            <a:ext cx="6928796" cy="5061970"/>
          </a:xfrm>
          <a:prstGeom prst="rect">
            <a:avLst/>
          </a:prstGeom>
        </p:spPr>
      </p:pic>
      <p:sp>
        <p:nvSpPr>
          <p:cNvPr id="23" name="矩形 22"/>
          <p:cNvSpPr/>
          <p:nvPr/>
        </p:nvSpPr>
        <p:spPr>
          <a:xfrm>
            <a:off x="624795" y="1249615"/>
            <a:ext cx="6096000" cy="461665"/>
          </a:xfrm>
          <a:prstGeom prst="rect">
            <a:avLst/>
          </a:prstGeom>
        </p:spPr>
        <p:txBody>
          <a:bodyPr>
            <a:spAutoFit/>
          </a:bodyPr>
          <a:lstStyle/>
          <a:p>
            <a:r>
              <a:rPr lang="zh-CN" altLang="en-US" sz="2400" b="1" dirty="0">
                <a:latin typeface="微软雅黑" panose="020B0503020204020204" pitchFamily="34" charset="-122"/>
                <a:ea typeface="微软雅黑" panose="020B0503020204020204" pitchFamily="34" charset="-122"/>
              </a:rPr>
              <a:t>动态收敛策略：解决数据分布不均的问题</a:t>
            </a:r>
          </a:p>
        </p:txBody>
      </p:sp>
      <p:grpSp>
        <p:nvGrpSpPr>
          <p:cNvPr id="24" name="组合 23"/>
          <p:cNvGrpSpPr/>
          <p:nvPr/>
        </p:nvGrpSpPr>
        <p:grpSpPr>
          <a:xfrm>
            <a:off x="2184219" y="1990637"/>
            <a:ext cx="9267445" cy="1994623"/>
            <a:chOff x="2184219" y="1990637"/>
            <a:chExt cx="9267445" cy="1994623"/>
          </a:xfrm>
        </p:grpSpPr>
        <p:sp>
          <p:nvSpPr>
            <p:cNvPr id="29" name="矩形 28"/>
            <p:cNvSpPr/>
            <p:nvPr/>
          </p:nvSpPr>
          <p:spPr>
            <a:xfrm>
              <a:off x="2184219" y="2941320"/>
              <a:ext cx="2778760" cy="1043940"/>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5006527" y="2940051"/>
              <a:ext cx="3677552" cy="0"/>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8576113" y="1990637"/>
              <a:ext cx="2875551" cy="93979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微软雅黑" panose="020B0503020204020204" pitchFamily="34" charset="-122"/>
                  <a:ea typeface="微软雅黑" panose="020B0503020204020204" pitchFamily="34" charset="-122"/>
                </a:rPr>
                <a:t>在训练集上计算损失值</a:t>
              </a:r>
              <a:endParaRPr lang="en-US" altLang="zh-CN" dirty="0">
                <a:solidFill>
                  <a:schemeClr val="tx1"/>
                </a:solidFill>
                <a:latin typeface="微软雅黑" panose="020B0503020204020204" pitchFamily="34" charset="-122"/>
                <a:ea typeface="微软雅黑" panose="020B0503020204020204" pitchFamily="34" charset="-122"/>
              </a:endParaRPr>
            </a:p>
            <a:p>
              <a:r>
                <a:rPr lang="zh-CN" altLang="en-US" dirty="0">
                  <a:solidFill>
                    <a:schemeClr val="tx1"/>
                  </a:solidFill>
                  <a:latin typeface="微软雅黑" panose="020B0503020204020204" pitchFamily="34" charset="-122"/>
                  <a:ea typeface="微软雅黑" panose="020B0503020204020204" pitchFamily="34" charset="-122"/>
                </a:rPr>
                <a:t>计算各个参数的梯度值</a:t>
              </a:r>
              <a:endParaRPr lang="en-US" altLang="zh-CN" dirty="0">
                <a:solidFill>
                  <a:schemeClr val="tx1"/>
                </a:solidFill>
                <a:latin typeface="微软雅黑" panose="020B0503020204020204" pitchFamily="34" charset="-122"/>
                <a:ea typeface="微软雅黑" panose="020B0503020204020204" pitchFamily="34" charset="-122"/>
              </a:endParaRPr>
            </a:p>
            <a:p>
              <a:r>
                <a:rPr lang="zh-CN" altLang="en-US" dirty="0">
                  <a:solidFill>
                    <a:schemeClr val="tx1"/>
                  </a:solidFill>
                  <a:latin typeface="微软雅黑" panose="020B0503020204020204" pitchFamily="34" charset="-122"/>
                  <a:ea typeface="微软雅黑" panose="020B0503020204020204" pitchFamily="34" charset="-122"/>
                </a:rPr>
                <a:t>更新网络参数</a:t>
              </a:r>
            </a:p>
          </p:txBody>
        </p:sp>
      </p:grpSp>
      <p:sp>
        <p:nvSpPr>
          <p:cNvPr id="34" name="圆角矩形 33"/>
          <p:cNvSpPr/>
          <p:nvPr/>
        </p:nvSpPr>
        <p:spPr>
          <a:xfrm>
            <a:off x="8576113" y="771481"/>
            <a:ext cx="2875551" cy="93979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微软雅黑" panose="020B0503020204020204" pitchFamily="34" charset="-122"/>
                <a:ea typeface="微软雅黑" panose="020B0503020204020204" pitchFamily="34" charset="-122"/>
              </a:rPr>
              <a:t>青光眼的发病率在 45 岁以上人群中为</a:t>
            </a:r>
            <a:r>
              <a:rPr lang="zh-CN" altLang="en-US" b="1" dirty="0">
                <a:solidFill>
                  <a:srgbClr val="FF0000"/>
                </a:solidFill>
                <a:latin typeface="微软雅黑" panose="020B0503020204020204" pitchFamily="34" charset="-122"/>
                <a:ea typeface="微软雅黑" panose="020B0503020204020204" pitchFamily="34" charset="-122"/>
              </a:rPr>
              <a:t>3.5%</a:t>
            </a:r>
            <a:endParaRPr lang="zh-CN" altLang="en-US" dirty="0"/>
          </a:p>
        </p:txBody>
      </p:sp>
      <p:grpSp>
        <p:nvGrpSpPr>
          <p:cNvPr id="35" name="组合 34"/>
          <p:cNvGrpSpPr/>
          <p:nvPr/>
        </p:nvGrpSpPr>
        <p:grpSpPr>
          <a:xfrm>
            <a:off x="1908629" y="3293415"/>
            <a:ext cx="9543035" cy="1900885"/>
            <a:chOff x="1908629" y="3293415"/>
            <a:chExt cx="9543035" cy="1900885"/>
          </a:xfrm>
        </p:grpSpPr>
        <p:sp>
          <p:nvSpPr>
            <p:cNvPr id="36" name="矩形 35"/>
            <p:cNvSpPr/>
            <p:nvPr/>
          </p:nvSpPr>
          <p:spPr>
            <a:xfrm>
              <a:off x="1908629" y="4233214"/>
              <a:ext cx="3054350" cy="961086"/>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8576113" y="3293415"/>
              <a:ext cx="2875551" cy="93979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微软雅黑" panose="020B0503020204020204" pitchFamily="34" charset="-122"/>
                  <a:ea typeface="微软雅黑" panose="020B0503020204020204" pitchFamily="34" charset="-122"/>
                </a:rPr>
                <a:t>训练误差小于门限</a:t>
              </a:r>
              <a:endParaRPr lang="en-US" altLang="zh-CN" dirty="0">
                <a:solidFill>
                  <a:schemeClr val="tx1"/>
                </a:solidFill>
                <a:latin typeface="微软雅黑" panose="020B0503020204020204" pitchFamily="34" charset="-122"/>
                <a:ea typeface="微软雅黑" panose="020B0503020204020204" pitchFamily="34" charset="-122"/>
              </a:endParaRPr>
            </a:p>
            <a:p>
              <a:r>
                <a:rPr lang="zh-CN" altLang="en-US" dirty="0">
                  <a:solidFill>
                    <a:schemeClr val="tx1"/>
                  </a:solidFill>
                  <a:latin typeface="微软雅黑" panose="020B0503020204020204" pitchFamily="34" charset="-122"/>
                  <a:ea typeface="微软雅黑" panose="020B0503020204020204" pitchFamily="34" charset="-122"/>
                </a:rPr>
                <a:t>或两类数据训练效果接近则停止训练</a:t>
              </a:r>
            </a:p>
          </p:txBody>
        </p:sp>
        <p:cxnSp>
          <p:nvCxnSpPr>
            <p:cNvPr id="39" name="直接连接符 38"/>
            <p:cNvCxnSpPr/>
            <p:nvPr/>
          </p:nvCxnSpPr>
          <p:spPr>
            <a:xfrm>
              <a:off x="4996406" y="4233214"/>
              <a:ext cx="3677552" cy="0"/>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2124529" y="5325414"/>
            <a:ext cx="9327135" cy="1331443"/>
            <a:chOff x="2124529" y="5325414"/>
            <a:chExt cx="9327135" cy="1331443"/>
          </a:xfrm>
        </p:grpSpPr>
        <p:sp>
          <p:nvSpPr>
            <p:cNvPr id="41" name="矩形 40"/>
            <p:cNvSpPr/>
            <p:nvPr/>
          </p:nvSpPr>
          <p:spPr>
            <a:xfrm>
              <a:off x="2124529" y="5359400"/>
              <a:ext cx="5568950" cy="1081674"/>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p:nvPr/>
          </p:nvCxnSpPr>
          <p:spPr>
            <a:xfrm>
              <a:off x="7741927" y="5363514"/>
              <a:ext cx="1014723" cy="0"/>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44" name="圆角矩形 43"/>
            <p:cNvSpPr/>
            <p:nvPr/>
          </p:nvSpPr>
          <p:spPr>
            <a:xfrm>
              <a:off x="8576113" y="5325414"/>
              <a:ext cx="2875551" cy="1331443"/>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微软雅黑" panose="020B0503020204020204" pitchFamily="34" charset="-122"/>
                  <a:ea typeface="微软雅黑" panose="020B0503020204020204" pitchFamily="34" charset="-122"/>
                </a:rPr>
                <a:t>对样本的损失值进行排序</a:t>
              </a:r>
              <a:endParaRPr lang="en-US" altLang="zh-CN" dirty="0">
                <a:solidFill>
                  <a:schemeClr val="tx1"/>
                </a:solidFill>
                <a:latin typeface="微软雅黑" panose="020B0503020204020204" pitchFamily="34" charset="-122"/>
                <a:ea typeface="微软雅黑" panose="020B0503020204020204" pitchFamily="34" charset="-122"/>
              </a:endParaRPr>
            </a:p>
            <a:p>
              <a:r>
                <a:rPr lang="zh-CN" altLang="en-US" dirty="0">
                  <a:solidFill>
                    <a:schemeClr val="tx1"/>
                  </a:solidFill>
                  <a:latin typeface="微软雅黑" panose="020B0503020204020204" pitchFamily="34" charset="-122"/>
                  <a:ea typeface="微软雅黑" panose="020B0503020204020204" pitchFamily="34" charset="-122"/>
                </a:rPr>
                <a:t>移除训练集中损失值小的样本</a:t>
              </a:r>
              <a:endParaRPr lang="en-US" altLang="zh-CN" dirty="0">
                <a:solidFill>
                  <a:schemeClr val="tx1"/>
                </a:solidFill>
                <a:latin typeface="微软雅黑" panose="020B0503020204020204" pitchFamily="34" charset="-122"/>
                <a:ea typeface="微软雅黑" panose="020B0503020204020204" pitchFamily="34" charset="-122"/>
              </a:endParaRPr>
            </a:p>
            <a:p>
              <a:r>
                <a:rPr lang="zh-CN" altLang="en-US" dirty="0">
                  <a:solidFill>
                    <a:schemeClr val="tx1"/>
                  </a:solidFill>
                  <a:latin typeface="微软雅黑" panose="020B0503020204020204" pitchFamily="34" charset="-122"/>
                  <a:ea typeface="微软雅黑" panose="020B0503020204020204" pitchFamily="34" charset="-122"/>
                </a:rPr>
                <a:t>更新训练集</a:t>
              </a:r>
            </a:p>
          </p:txBody>
        </p:sp>
      </p:grpSp>
      <p:grpSp>
        <p:nvGrpSpPr>
          <p:cNvPr id="20" name="组合 19">
            <a:extLst>
              <a:ext uri="{FF2B5EF4-FFF2-40B4-BE49-F238E27FC236}">
                <a16:creationId xmlns:a16="http://schemas.microsoft.com/office/drawing/2014/main" id="{6EEA18B4-8A07-4C8A-BA1E-72F7158E9795}"/>
              </a:ext>
            </a:extLst>
          </p:cNvPr>
          <p:cNvGrpSpPr>
            <a:grpSpLocks/>
          </p:cNvGrpSpPr>
          <p:nvPr/>
        </p:nvGrpSpPr>
        <p:grpSpPr bwMode="auto">
          <a:xfrm>
            <a:off x="550863" y="85953"/>
            <a:ext cx="3541712" cy="585788"/>
            <a:chOff x="551544" y="82976"/>
            <a:chExt cx="3540396" cy="584775"/>
          </a:xfrm>
        </p:grpSpPr>
        <p:sp>
          <p:nvSpPr>
            <p:cNvPr id="21" name="文本框 4">
              <a:extLst>
                <a:ext uri="{FF2B5EF4-FFF2-40B4-BE49-F238E27FC236}">
                  <a16:creationId xmlns:a16="http://schemas.microsoft.com/office/drawing/2014/main" id="{6E07C7CD-B778-4988-8277-43F65308D059}"/>
                </a:ext>
              </a:extLst>
            </p:cNvPr>
            <p:cNvSpPr txBox="1">
              <a:spLocks noChangeArrowheads="1"/>
            </p:cNvSpPr>
            <p:nvPr/>
          </p:nvSpPr>
          <p:spPr bwMode="auto">
            <a:xfrm>
              <a:off x="800100"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800" dirty="0">
                  <a:solidFill>
                    <a:srgbClr val="044875"/>
                  </a:solidFill>
                  <a:latin typeface="微软雅黑" pitchFamily="34" charset="-122"/>
                  <a:ea typeface="微软雅黑" pitchFamily="34" charset="-122"/>
                </a:rPr>
                <a:t>Method</a:t>
              </a:r>
              <a:endParaRPr lang="zh-CN" altLang="en-US" sz="2800" dirty="0">
                <a:solidFill>
                  <a:srgbClr val="044875"/>
                </a:solidFill>
                <a:latin typeface="微软雅黑" pitchFamily="34" charset="-122"/>
                <a:ea typeface="微软雅黑" pitchFamily="34" charset="-122"/>
              </a:endParaRPr>
            </a:p>
          </p:txBody>
        </p:sp>
        <p:sp>
          <p:nvSpPr>
            <p:cNvPr id="22" name="文本框 21">
              <a:extLst>
                <a:ext uri="{FF2B5EF4-FFF2-40B4-BE49-F238E27FC236}">
                  <a16:creationId xmlns:a16="http://schemas.microsoft.com/office/drawing/2014/main" id="{16644542-FD2B-4D08-9817-92BCF3F830CA}"/>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03</a:t>
              </a:r>
              <a:endParaRPr lang="zh-CN" altLang="en-US" sz="3200" dirty="0">
                <a:solidFill>
                  <a:schemeClr val="bg2">
                    <a:lumMod val="25000"/>
                  </a:schemeClr>
                </a:solidFill>
                <a:latin typeface="Impact" panose="020B0806030902050204" pitchFamily="34" charset="0"/>
                <a:ea typeface="+mn-ea"/>
              </a:endParaRPr>
            </a:p>
          </p:txBody>
        </p:sp>
      </p:grpSp>
      <p:sp>
        <p:nvSpPr>
          <p:cNvPr id="25" name="矩形 24">
            <a:extLst>
              <a:ext uri="{FF2B5EF4-FFF2-40B4-BE49-F238E27FC236}">
                <a16:creationId xmlns:a16="http://schemas.microsoft.com/office/drawing/2014/main" id="{4C6CA450-8D5D-47D9-80A8-BF52556A3909}"/>
              </a:ext>
            </a:extLst>
          </p:cNvPr>
          <p:cNvSpPr/>
          <p:nvPr/>
        </p:nvSpPr>
        <p:spPr>
          <a:xfrm>
            <a:off x="0" y="257403"/>
            <a:ext cx="609600" cy="238125"/>
          </a:xfrm>
          <a:prstGeom prst="rect">
            <a:avLst/>
          </a:prstGeom>
          <a:gradFill>
            <a:gsLst>
              <a:gs pos="8227">
                <a:srgbClr val="9CC1E5"/>
              </a:gs>
              <a:gs pos="100000">
                <a:schemeClr val="accent5">
                  <a:lumMod val="60000"/>
                  <a:lumOff val="40000"/>
                </a:schemeClr>
              </a:gs>
              <a:gs pos="1000">
                <a:schemeClr val="accent1">
                  <a:lumMod val="60000"/>
                  <a:lumOff val="4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Tree>
    <p:custDataLst>
      <p:tags r:id="rId1"/>
    </p:custDataLst>
    <p:extLst>
      <p:ext uri="{BB962C8B-B14F-4D97-AF65-F5344CB8AC3E}">
        <p14:creationId xmlns:p14="http://schemas.microsoft.com/office/powerpoint/2010/main" val="388965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4"/>
                                        </p:tgtEl>
                                      </p:cBhvr>
                                    </p:animEffect>
                                    <p:set>
                                      <p:cBhvr>
                                        <p:cTn id="12" dur="1" fill="hold">
                                          <p:stCondLst>
                                            <p:cond delay="499"/>
                                          </p:stCondLst>
                                        </p:cTn>
                                        <p:tgtEl>
                                          <p:spTgt spid="24"/>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25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35"/>
                                        </p:tgtEl>
                                      </p:cBhvr>
                                    </p:animEffect>
                                    <p:set>
                                      <p:cBhvr>
                                        <p:cTn id="21" dur="1" fill="hold">
                                          <p:stCondLst>
                                            <p:cond delay="499"/>
                                          </p:stCondLst>
                                        </p:cTn>
                                        <p:tgtEl>
                                          <p:spTgt spid="35"/>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25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0"/>
            <a:ext cx="445588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nvGrpSpPr>
          <p:cNvPr id="5" name="组合 4">
            <a:extLst>
              <a:ext uri="{FF2B5EF4-FFF2-40B4-BE49-F238E27FC236}">
                <a16:creationId xmlns:a16="http://schemas.microsoft.com/office/drawing/2014/main" id="{5099DD6F-4632-4F06-918B-284527FFCAE1}"/>
              </a:ext>
            </a:extLst>
          </p:cNvPr>
          <p:cNvGrpSpPr/>
          <p:nvPr/>
        </p:nvGrpSpPr>
        <p:grpSpPr>
          <a:xfrm>
            <a:off x="5861053" y="1813776"/>
            <a:ext cx="4320987" cy="671588"/>
            <a:chOff x="5338539" y="1581547"/>
            <a:chExt cx="4320987" cy="671588"/>
          </a:xfrm>
        </p:grpSpPr>
        <p:sp>
          <p:nvSpPr>
            <p:cNvPr id="7" name="椭圆 6"/>
            <p:cNvSpPr/>
            <p:nvPr/>
          </p:nvSpPr>
          <p:spPr>
            <a:xfrm>
              <a:off x="5338539" y="1581547"/>
              <a:ext cx="573736" cy="573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Arial"/>
                </a:rPr>
                <a:t>1</a:t>
              </a:r>
              <a:endParaRPr lang="zh-CN" altLang="en-US" sz="2400" b="1" dirty="0">
                <a:solidFill>
                  <a:prstClr val="white"/>
                </a:solidFill>
                <a:latin typeface="Arial"/>
              </a:endParaRPr>
            </a:p>
          </p:txBody>
        </p:sp>
        <p:sp>
          <p:nvSpPr>
            <p:cNvPr id="22" name="文本框 6"/>
            <p:cNvSpPr txBox="1">
              <a:spLocks noChangeArrowheads="1"/>
            </p:cNvSpPr>
            <p:nvPr/>
          </p:nvSpPr>
          <p:spPr bwMode="auto">
            <a:xfrm>
              <a:off x="6200742" y="1668360"/>
              <a:ext cx="34587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3200" dirty="0">
                  <a:solidFill>
                    <a:srgbClr val="304371"/>
                  </a:solidFill>
                  <a:latin typeface="微软雅黑"/>
                  <a:ea typeface="微软雅黑"/>
                </a:rPr>
                <a:t>Motivation</a:t>
              </a:r>
              <a:endParaRPr lang="zh-CN" altLang="en-US" sz="3200" dirty="0">
                <a:solidFill>
                  <a:srgbClr val="304371"/>
                </a:solidFill>
                <a:latin typeface="微软雅黑"/>
                <a:ea typeface="微软雅黑"/>
              </a:endParaRPr>
            </a:p>
          </p:txBody>
        </p:sp>
      </p:grpSp>
      <p:grpSp>
        <p:nvGrpSpPr>
          <p:cNvPr id="12" name="组合 11">
            <a:extLst>
              <a:ext uri="{FF2B5EF4-FFF2-40B4-BE49-F238E27FC236}">
                <a16:creationId xmlns:a16="http://schemas.microsoft.com/office/drawing/2014/main" id="{4E891744-AC8A-47D4-9B6A-DAE0DD0911B5}"/>
              </a:ext>
            </a:extLst>
          </p:cNvPr>
          <p:cNvGrpSpPr/>
          <p:nvPr/>
        </p:nvGrpSpPr>
        <p:grpSpPr>
          <a:xfrm>
            <a:off x="5861053" y="2738652"/>
            <a:ext cx="5307065" cy="675717"/>
            <a:chOff x="5353947" y="2391623"/>
            <a:chExt cx="5307065" cy="675717"/>
          </a:xfrm>
        </p:grpSpPr>
        <p:sp>
          <p:nvSpPr>
            <p:cNvPr id="8" name="椭圆 7"/>
            <p:cNvSpPr/>
            <p:nvPr/>
          </p:nvSpPr>
          <p:spPr>
            <a:xfrm>
              <a:off x="5353947" y="2391623"/>
              <a:ext cx="573736" cy="573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Arial"/>
                </a:rPr>
                <a:t>2</a:t>
              </a:r>
              <a:endParaRPr lang="zh-CN" altLang="en-US" sz="2400" b="1" dirty="0">
                <a:solidFill>
                  <a:prstClr val="white"/>
                </a:solidFill>
                <a:latin typeface="Arial"/>
              </a:endParaRPr>
            </a:p>
          </p:txBody>
        </p:sp>
        <p:sp>
          <p:nvSpPr>
            <p:cNvPr id="23" name="文本框 22"/>
            <p:cNvSpPr txBox="1">
              <a:spLocks noChangeArrowheads="1"/>
            </p:cNvSpPr>
            <p:nvPr/>
          </p:nvSpPr>
          <p:spPr bwMode="auto">
            <a:xfrm>
              <a:off x="6200742" y="2482565"/>
              <a:ext cx="446027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3200" dirty="0">
                  <a:solidFill>
                    <a:srgbClr val="304371"/>
                  </a:solidFill>
                  <a:latin typeface="微软雅黑"/>
                  <a:ea typeface="微软雅黑"/>
                </a:rPr>
                <a:t>Database</a:t>
              </a:r>
              <a:endParaRPr lang="zh-CN" altLang="en-US" sz="3200" dirty="0">
                <a:solidFill>
                  <a:srgbClr val="304371"/>
                </a:solidFill>
                <a:latin typeface="微软雅黑"/>
                <a:ea typeface="微软雅黑"/>
              </a:endParaRPr>
            </a:p>
          </p:txBody>
        </p:sp>
      </p:grpSp>
      <p:grpSp>
        <p:nvGrpSpPr>
          <p:cNvPr id="10" name="组合 9">
            <a:extLst>
              <a:ext uri="{FF2B5EF4-FFF2-40B4-BE49-F238E27FC236}">
                <a16:creationId xmlns:a16="http://schemas.microsoft.com/office/drawing/2014/main" id="{CBB7227B-578A-4D67-9F60-47BC88B1D736}"/>
              </a:ext>
            </a:extLst>
          </p:cNvPr>
          <p:cNvGrpSpPr/>
          <p:nvPr/>
        </p:nvGrpSpPr>
        <p:grpSpPr>
          <a:xfrm>
            <a:off x="5861053" y="3667657"/>
            <a:ext cx="5280724" cy="671588"/>
            <a:chOff x="5353947" y="3334622"/>
            <a:chExt cx="5280724" cy="671588"/>
          </a:xfrm>
        </p:grpSpPr>
        <p:sp>
          <p:nvSpPr>
            <p:cNvPr id="9" name="椭圆 8"/>
            <p:cNvSpPr/>
            <p:nvPr/>
          </p:nvSpPr>
          <p:spPr>
            <a:xfrm>
              <a:off x="5353947" y="3334622"/>
              <a:ext cx="573736" cy="573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Arial"/>
                </a:rPr>
                <a:t>3</a:t>
              </a:r>
              <a:endParaRPr lang="zh-CN" altLang="en-US" sz="2400" b="1" dirty="0">
                <a:solidFill>
                  <a:prstClr val="white"/>
                </a:solidFill>
                <a:latin typeface="Arial"/>
              </a:endParaRPr>
            </a:p>
          </p:txBody>
        </p:sp>
        <p:sp>
          <p:nvSpPr>
            <p:cNvPr id="24" name="文本框 6"/>
            <p:cNvSpPr txBox="1">
              <a:spLocks noChangeArrowheads="1"/>
            </p:cNvSpPr>
            <p:nvPr/>
          </p:nvSpPr>
          <p:spPr bwMode="auto">
            <a:xfrm>
              <a:off x="6200742" y="3421435"/>
              <a:ext cx="443392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3200" dirty="0">
                  <a:solidFill>
                    <a:srgbClr val="304371"/>
                  </a:solidFill>
                  <a:latin typeface="微软雅黑"/>
                  <a:ea typeface="微软雅黑"/>
                </a:rPr>
                <a:t>Method</a:t>
              </a:r>
              <a:endParaRPr lang="zh-CN" altLang="en-US" sz="3200" dirty="0">
                <a:solidFill>
                  <a:srgbClr val="304371"/>
                </a:solidFill>
                <a:latin typeface="微软雅黑"/>
                <a:ea typeface="微软雅黑"/>
              </a:endParaRPr>
            </a:p>
          </p:txBody>
        </p:sp>
      </p:grpSp>
      <p:sp>
        <p:nvSpPr>
          <p:cNvPr id="26" name="矩形 25"/>
          <p:cNvSpPr/>
          <p:nvPr/>
        </p:nvSpPr>
        <p:spPr bwMode="auto">
          <a:xfrm>
            <a:off x="231774" y="2934609"/>
            <a:ext cx="2287807" cy="646331"/>
          </a:xfrm>
          <a:prstGeom prst="rect">
            <a:avLst/>
          </a:prstGeom>
        </p:spPr>
        <p:txBody>
          <a:bodyPr wrap="none">
            <a:spAutoFit/>
          </a:bodyPr>
          <a:lstStyle/>
          <a:p>
            <a:pPr algn="ctr">
              <a:defRPr/>
            </a:pPr>
            <a:r>
              <a:rPr lang="en-US" altLang="zh-CN" sz="3600" kern="100" dirty="0">
                <a:solidFill>
                  <a:prstClr val="white"/>
                </a:solidFill>
                <a:latin typeface="Arial"/>
                <a:ea typeface="微软雅黑" panose="020B0503020204020204" pitchFamily="34" charset="-122"/>
                <a:cs typeface="Times New Roman" panose="02020603050405020304" pitchFamily="18" charset="0"/>
              </a:rPr>
              <a:t>Catalogue</a:t>
            </a:r>
          </a:p>
        </p:txBody>
      </p:sp>
      <p:cxnSp>
        <p:nvCxnSpPr>
          <p:cNvPr id="27" name="直接连接符 26"/>
          <p:cNvCxnSpPr/>
          <p:nvPr/>
        </p:nvCxnSpPr>
        <p:spPr>
          <a:xfrm>
            <a:off x="360947" y="3635648"/>
            <a:ext cx="36960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D3136907-2847-4435-ADC5-7F709767EE7C}"/>
              </a:ext>
            </a:extLst>
          </p:cNvPr>
          <p:cNvGrpSpPr/>
          <p:nvPr/>
        </p:nvGrpSpPr>
        <p:grpSpPr>
          <a:xfrm>
            <a:off x="5861053" y="4592534"/>
            <a:ext cx="5280724" cy="671588"/>
            <a:chOff x="5353947" y="4360305"/>
            <a:chExt cx="5280724" cy="671588"/>
          </a:xfrm>
        </p:grpSpPr>
        <p:sp>
          <p:nvSpPr>
            <p:cNvPr id="3" name="椭圆 2">
              <a:extLst>
                <a:ext uri="{FF2B5EF4-FFF2-40B4-BE49-F238E27FC236}">
                  <a16:creationId xmlns:a16="http://schemas.microsoft.com/office/drawing/2014/main" id="{3F72125D-9C1D-4DA4-BC54-2204F6F98AB6}"/>
                </a:ext>
              </a:extLst>
            </p:cNvPr>
            <p:cNvSpPr/>
            <p:nvPr/>
          </p:nvSpPr>
          <p:spPr>
            <a:xfrm>
              <a:off x="5353947" y="4360305"/>
              <a:ext cx="573736" cy="573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Arial"/>
                </a:rPr>
                <a:t>4</a:t>
              </a:r>
              <a:endParaRPr lang="zh-CN" altLang="en-US" sz="2400" b="1" dirty="0">
                <a:solidFill>
                  <a:prstClr val="white"/>
                </a:solidFill>
                <a:latin typeface="Arial"/>
              </a:endParaRPr>
            </a:p>
          </p:txBody>
        </p:sp>
        <p:sp>
          <p:nvSpPr>
            <p:cNvPr id="4" name="文本框 6">
              <a:extLst>
                <a:ext uri="{FF2B5EF4-FFF2-40B4-BE49-F238E27FC236}">
                  <a16:creationId xmlns:a16="http://schemas.microsoft.com/office/drawing/2014/main" id="{FCA21DF0-B8C7-44A5-914C-DD804BF24F53}"/>
                </a:ext>
              </a:extLst>
            </p:cNvPr>
            <p:cNvSpPr txBox="1">
              <a:spLocks noChangeArrowheads="1"/>
            </p:cNvSpPr>
            <p:nvPr/>
          </p:nvSpPr>
          <p:spPr bwMode="auto">
            <a:xfrm>
              <a:off x="6200742" y="4447118"/>
              <a:ext cx="443392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3200" dirty="0">
                  <a:solidFill>
                    <a:srgbClr val="304371"/>
                  </a:solidFill>
                  <a:latin typeface="微软雅黑"/>
                  <a:ea typeface="微软雅黑"/>
                </a:rPr>
                <a:t>Experiment</a:t>
              </a:r>
              <a:endParaRPr lang="zh-CN" altLang="en-US" sz="3200" dirty="0">
                <a:solidFill>
                  <a:srgbClr val="304371"/>
                </a:solidFill>
                <a:latin typeface="微软雅黑"/>
                <a:ea typeface="微软雅黑"/>
              </a:endParaRPr>
            </a:p>
          </p:txBody>
        </p:sp>
      </p:grpSp>
      <p:pic>
        <p:nvPicPr>
          <p:cNvPr id="17" name="已录下的声音">
            <a:hlinkClick r:id="" action="ppaction://media"/>
            <a:extLst>
              <a:ext uri="{FF2B5EF4-FFF2-40B4-BE49-F238E27FC236}">
                <a16:creationId xmlns:a16="http://schemas.microsoft.com/office/drawing/2014/main" id="{CA9552E6-C566-424F-8042-5CE8847D0A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64918" y="5751285"/>
            <a:ext cx="406400" cy="406400"/>
          </a:xfrm>
          <a:prstGeom prst="rect">
            <a:avLst/>
          </a:prstGeom>
        </p:spPr>
      </p:pic>
    </p:spTree>
    <p:extLst>
      <p:ext uri="{BB962C8B-B14F-4D97-AF65-F5344CB8AC3E}">
        <p14:creationId xmlns:p14="http://schemas.microsoft.com/office/powerpoint/2010/main" val="1246099642"/>
      </p:ext>
    </p:extLst>
  </p:cSld>
  <p:clrMapOvr>
    <a:masterClrMapping/>
  </p:clrMapOvr>
  <p:transition spd="slow" advTm="983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056"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a:grpSpLocks/>
          </p:cNvGrpSpPr>
          <p:nvPr/>
        </p:nvGrpSpPr>
        <p:grpSpPr bwMode="auto">
          <a:xfrm>
            <a:off x="550863" y="82550"/>
            <a:ext cx="3541712" cy="585788"/>
            <a:chOff x="551544" y="82976"/>
            <a:chExt cx="3540396" cy="584775"/>
          </a:xfrm>
        </p:grpSpPr>
        <p:sp>
          <p:nvSpPr>
            <p:cNvPr id="5146" name="文本框 4"/>
            <p:cNvSpPr txBox="1">
              <a:spLocks noChangeArrowheads="1"/>
            </p:cNvSpPr>
            <p:nvPr/>
          </p:nvSpPr>
          <p:spPr bwMode="auto">
            <a:xfrm>
              <a:off x="800100"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800" dirty="0">
                  <a:solidFill>
                    <a:srgbClr val="044875"/>
                  </a:solidFill>
                  <a:latin typeface="微软雅黑" pitchFamily="34" charset="-122"/>
                  <a:ea typeface="微软雅黑" pitchFamily="34" charset="-122"/>
                </a:rPr>
                <a:t>Motivation</a:t>
              </a:r>
              <a:endParaRPr lang="zh-CN" altLang="en-US" sz="2800" dirty="0">
                <a:solidFill>
                  <a:srgbClr val="044875"/>
                </a:solidFill>
                <a:latin typeface="微软雅黑" pitchFamily="34" charset="-122"/>
                <a:ea typeface="微软雅黑" pitchFamily="34" charset="-122"/>
              </a:endParaRPr>
            </a:p>
          </p:txBody>
        </p:sp>
        <p:sp>
          <p:nvSpPr>
            <p:cNvPr id="6" name="文本框 5"/>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01</a:t>
              </a:r>
              <a:endParaRPr lang="zh-CN" altLang="en-US" sz="3200" dirty="0">
                <a:solidFill>
                  <a:schemeClr val="bg2">
                    <a:lumMod val="25000"/>
                  </a:schemeClr>
                </a:solidFill>
                <a:latin typeface="Impact" panose="020B0806030902050204" pitchFamily="34" charset="0"/>
                <a:ea typeface="+mn-ea"/>
              </a:endParaRPr>
            </a:p>
          </p:txBody>
        </p:sp>
      </p:grpSp>
      <p:sp>
        <p:nvSpPr>
          <p:cNvPr id="33" name="矩形 32"/>
          <p:cNvSpPr/>
          <p:nvPr/>
        </p:nvSpPr>
        <p:spPr>
          <a:xfrm>
            <a:off x="0" y="254000"/>
            <a:ext cx="609600" cy="238125"/>
          </a:xfrm>
          <a:prstGeom prst="rect">
            <a:avLst/>
          </a:prstGeom>
          <a:gradFill>
            <a:gsLst>
              <a:gs pos="8227">
                <a:srgbClr val="9CC1E5"/>
              </a:gs>
              <a:gs pos="100000">
                <a:schemeClr val="accent5">
                  <a:lumMod val="60000"/>
                  <a:lumOff val="40000"/>
                </a:schemeClr>
              </a:gs>
              <a:gs pos="1000">
                <a:schemeClr val="accent1">
                  <a:lumMod val="60000"/>
                  <a:lumOff val="4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矩形 17"/>
          <p:cNvSpPr/>
          <p:nvPr/>
        </p:nvSpPr>
        <p:spPr>
          <a:xfrm>
            <a:off x="1" y="1667389"/>
            <a:ext cx="6176170" cy="3955854"/>
          </a:xfrm>
          <a:prstGeom prst="rect">
            <a:avLst/>
          </a:prstGeom>
          <a:solidFill>
            <a:srgbClr val="C9D9EF">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6632" y="1910665"/>
            <a:ext cx="6096000" cy="3367397"/>
          </a:xfrm>
          <a:prstGeom prst="rect">
            <a:avLst/>
          </a:prstGeom>
        </p:spPr>
        <p:txBody>
          <a:bodyPr>
            <a:spAutoFit/>
          </a:bodyPr>
          <a:lstStyle/>
          <a:p>
            <a:pPr marL="285750" indent="-285750">
              <a:lnSpc>
                <a:spcPct val="150000"/>
              </a:lnSpc>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Glaucoma: </a:t>
            </a:r>
            <a:r>
              <a:rPr lang="en-US" altLang="zh-CN"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leading cause </a:t>
            </a:r>
            <a:r>
              <a:rPr lang="en-US" altLang="zh-CN" b="1" dirty="0">
                <a:latin typeface="微软雅黑" panose="020B0503020204020204" pitchFamily="34" charset="-122"/>
                <a:ea typeface="微软雅黑" panose="020B0503020204020204" pitchFamily="34" charset="-122"/>
              </a:rPr>
              <a:t>of irreversible blindness</a:t>
            </a:r>
            <a:endParaRPr lang="en-US" altLang="zh-CN"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3.5%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incidence over 45 years old people</a:t>
            </a:r>
          </a:p>
          <a:p>
            <a:pPr>
              <a:lnSpc>
                <a:spcPct val="150000"/>
              </a:lnSpc>
            </a:pPr>
            <a:r>
              <a:rPr lang="en-US" altLang="zh-CN"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80 million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patients all over the world in 2020</a:t>
            </a:r>
          </a:p>
          <a:p>
            <a:pPr>
              <a:lnSpc>
                <a:spcPct val="150000"/>
              </a:lnSpc>
            </a:pPr>
            <a:r>
              <a:rPr lang="en-US" altLang="zh-CN"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60</a:t>
            </a: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billion</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financial</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loss every year in china</a:t>
            </a:r>
          </a:p>
          <a:p>
            <a:pPr>
              <a:lnSpc>
                <a:spcPct val="150000"/>
              </a:lnSpc>
            </a:pP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80%</a:t>
            </a:r>
            <a:r>
              <a:rPr lang="en-US" altLang="zh-CN"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blindness can be avoided</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through early detection and treatment</a:t>
            </a:r>
          </a:p>
        </p:txBody>
      </p:sp>
      <p:grpSp>
        <p:nvGrpSpPr>
          <p:cNvPr id="22" name="组合 21"/>
          <p:cNvGrpSpPr/>
          <p:nvPr/>
        </p:nvGrpSpPr>
        <p:grpSpPr>
          <a:xfrm>
            <a:off x="203200" y="4153496"/>
            <a:ext cx="6096000" cy="969303"/>
            <a:chOff x="5818823" y="4202608"/>
            <a:chExt cx="6096000" cy="969303"/>
          </a:xfrm>
        </p:grpSpPr>
        <p:sp>
          <p:nvSpPr>
            <p:cNvPr id="26" name="矩形 25"/>
            <p:cNvSpPr/>
            <p:nvPr/>
          </p:nvSpPr>
          <p:spPr>
            <a:xfrm>
              <a:off x="5818823" y="4202608"/>
              <a:ext cx="184731" cy="461665"/>
            </a:xfrm>
            <a:prstGeom prst="rect">
              <a:avLst/>
            </a:prstGeom>
          </p:spPr>
          <p:txBody>
            <a:bodyPr wrap="none">
              <a:spAutoFit/>
            </a:bodyPr>
            <a:lstStyle/>
            <a:p>
              <a:endParaRPr lang="zh-CN" altLang="en-US" sz="2400" b="1" dirty="0">
                <a:latin typeface="微软雅黑" panose="020B0503020204020204" pitchFamily="34" charset="-122"/>
                <a:ea typeface="微软雅黑" panose="020B0503020204020204" pitchFamily="34" charset="-122"/>
              </a:endParaRPr>
            </a:p>
          </p:txBody>
        </p:sp>
        <p:sp>
          <p:nvSpPr>
            <p:cNvPr id="27" name="矩形 26"/>
            <p:cNvSpPr/>
            <p:nvPr/>
          </p:nvSpPr>
          <p:spPr>
            <a:xfrm>
              <a:off x="5818823" y="4713003"/>
              <a:ext cx="6096000" cy="458908"/>
            </a:xfrm>
            <a:prstGeom prst="rect">
              <a:avLst/>
            </a:prstGeom>
          </p:spPr>
          <p:txBody>
            <a:bodyPr>
              <a:spAutoFit/>
            </a:bodyPr>
            <a:lstStyle/>
            <a:p>
              <a:pPr>
                <a:lnSpc>
                  <a:spcPct val="150000"/>
                </a:lnSpc>
              </a:pP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25" name="图片 24"/>
          <p:cNvPicPr>
            <a:picLocks noChangeAspect="1"/>
          </p:cNvPicPr>
          <p:nvPr/>
        </p:nvPicPr>
        <p:blipFill rotWithShape="1">
          <a:blip r:embed="rId6"/>
          <a:srcRect l="12411"/>
          <a:stretch/>
        </p:blipFill>
        <p:spPr>
          <a:xfrm>
            <a:off x="6183086" y="1672640"/>
            <a:ext cx="6008913" cy="3950603"/>
          </a:xfrm>
          <a:prstGeom prst="rect">
            <a:avLst/>
          </a:prstGeom>
        </p:spPr>
      </p:pic>
      <p:pic>
        <p:nvPicPr>
          <p:cNvPr id="7" name="音频 6">
            <a:hlinkClick r:id="" action="ppaction://media"/>
            <a:extLst>
              <a:ext uri="{FF2B5EF4-FFF2-40B4-BE49-F238E27FC236}">
                <a16:creationId xmlns:a16="http://schemas.microsoft.com/office/drawing/2014/main" id="{1EC8017B-BBB1-4A74-A93B-C67CED242B3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2744939706"/>
      </p:ext>
    </p:extLst>
  </p:cSld>
  <p:clrMapOvr>
    <a:masterClrMapping/>
  </p:clrMapOvr>
  <p:transition spd="slow" advTm="4609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68"/>
          <p:cNvSpPr/>
          <p:nvPr/>
        </p:nvSpPr>
        <p:spPr>
          <a:xfrm>
            <a:off x="4775247" y="4209369"/>
            <a:ext cx="2994265" cy="452112"/>
          </a:xfrm>
          <a:custGeom>
            <a:avLst/>
            <a:gdLst>
              <a:gd name="connsiteX0" fmla="*/ 0 w 1804122"/>
              <a:gd name="connsiteY0" fmla="*/ 64406 h 644064"/>
              <a:gd name="connsiteX1" fmla="*/ 64406 w 1804122"/>
              <a:gd name="connsiteY1" fmla="*/ 0 h 644064"/>
              <a:gd name="connsiteX2" fmla="*/ 1739716 w 1804122"/>
              <a:gd name="connsiteY2" fmla="*/ 0 h 644064"/>
              <a:gd name="connsiteX3" fmla="*/ 1804122 w 1804122"/>
              <a:gd name="connsiteY3" fmla="*/ 64406 h 644064"/>
              <a:gd name="connsiteX4" fmla="*/ 1804122 w 1804122"/>
              <a:gd name="connsiteY4" fmla="*/ 579658 h 644064"/>
              <a:gd name="connsiteX5" fmla="*/ 1739716 w 1804122"/>
              <a:gd name="connsiteY5" fmla="*/ 644064 h 644064"/>
              <a:gd name="connsiteX6" fmla="*/ 64406 w 1804122"/>
              <a:gd name="connsiteY6" fmla="*/ 644064 h 644064"/>
              <a:gd name="connsiteX7" fmla="*/ 0 w 1804122"/>
              <a:gd name="connsiteY7" fmla="*/ 579658 h 644064"/>
              <a:gd name="connsiteX8" fmla="*/ 0 w 1804122"/>
              <a:gd name="connsiteY8" fmla="*/ 64406 h 64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122" h="644064">
                <a:moveTo>
                  <a:pt x="0" y="64406"/>
                </a:moveTo>
                <a:cubicBezTo>
                  <a:pt x="0" y="28836"/>
                  <a:pt x="28836" y="0"/>
                  <a:pt x="64406" y="0"/>
                </a:cubicBezTo>
                <a:lnTo>
                  <a:pt x="1739716" y="0"/>
                </a:lnTo>
                <a:cubicBezTo>
                  <a:pt x="1775286" y="0"/>
                  <a:pt x="1804122" y="28836"/>
                  <a:pt x="1804122" y="64406"/>
                </a:cubicBezTo>
                <a:lnTo>
                  <a:pt x="1804122" y="579658"/>
                </a:lnTo>
                <a:cubicBezTo>
                  <a:pt x="1804122" y="615228"/>
                  <a:pt x="1775286" y="644064"/>
                  <a:pt x="1739716" y="644064"/>
                </a:cubicBezTo>
                <a:lnTo>
                  <a:pt x="64406" y="644064"/>
                </a:lnTo>
                <a:cubicBezTo>
                  <a:pt x="28836" y="644064"/>
                  <a:pt x="0" y="615228"/>
                  <a:pt x="0" y="579658"/>
                </a:cubicBezTo>
                <a:lnTo>
                  <a:pt x="0" y="64406"/>
                </a:lnTo>
                <a:close/>
              </a:path>
            </a:pathLst>
          </a:custGeom>
          <a:no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txBody>
          <a:bodyPr spcFirstLastPara="0" vert="horz" wrap="square" lIns="110304" tIns="110304" rIns="110304" bIns="110304" numCol="1" spcCol="1270" anchor="ctr" anchorCtr="0">
            <a:noAutofit/>
          </a:bodyPr>
          <a:lstStyle/>
          <a:p>
            <a:pPr algn="ctr" defTabSz="1066800" fontAlgn="auto">
              <a:lnSpc>
                <a:spcPct val="90000"/>
              </a:lnSpc>
              <a:spcBef>
                <a:spcPts val="0"/>
              </a:spcBef>
              <a:spcAft>
                <a:spcPct val="35000"/>
              </a:spcAft>
              <a:buClr>
                <a:srgbClr val="000066"/>
              </a:buClr>
              <a:buSzPct val="110000"/>
              <a:buFont typeface="Wingdings" pitchFamily="2" charset="2"/>
              <a:buNone/>
              <a:defRPr/>
            </a:pPr>
            <a:endParaRPr kumimoji="0" lang="zh-CN" altLang="en-US" sz="2200" b="1"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Freeform: Shape 56"/>
          <p:cNvSpPr/>
          <p:nvPr/>
        </p:nvSpPr>
        <p:spPr>
          <a:xfrm>
            <a:off x="1404073" y="4268762"/>
            <a:ext cx="2638806" cy="453592"/>
          </a:xfrm>
          <a:custGeom>
            <a:avLst/>
            <a:gdLst>
              <a:gd name="connsiteX0" fmla="*/ 0 w 1804122"/>
              <a:gd name="connsiteY0" fmla="*/ 64406 h 644064"/>
              <a:gd name="connsiteX1" fmla="*/ 64406 w 1804122"/>
              <a:gd name="connsiteY1" fmla="*/ 0 h 644064"/>
              <a:gd name="connsiteX2" fmla="*/ 1739716 w 1804122"/>
              <a:gd name="connsiteY2" fmla="*/ 0 h 644064"/>
              <a:gd name="connsiteX3" fmla="*/ 1804122 w 1804122"/>
              <a:gd name="connsiteY3" fmla="*/ 64406 h 644064"/>
              <a:gd name="connsiteX4" fmla="*/ 1804122 w 1804122"/>
              <a:gd name="connsiteY4" fmla="*/ 579658 h 644064"/>
              <a:gd name="connsiteX5" fmla="*/ 1739716 w 1804122"/>
              <a:gd name="connsiteY5" fmla="*/ 644064 h 644064"/>
              <a:gd name="connsiteX6" fmla="*/ 64406 w 1804122"/>
              <a:gd name="connsiteY6" fmla="*/ 644064 h 644064"/>
              <a:gd name="connsiteX7" fmla="*/ 0 w 1804122"/>
              <a:gd name="connsiteY7" fmla="*/ 579658 h 644064"/>
              <a:gd name="connsiteX8" fmla="*/ 0 w 1804122"/>
              <a:gd name="connsiteY8" fmla="*/ 64406 h 64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122" h="644064">
                <a:moveTo>
                  <a:pt x="0" y="64406"/>
                </a:moveTo>
                <a:cubicBezTo>
                  <a:pt x="0" y="28836"/>
                  <a:pt x="28836" y="0"/>
                  <a:pt x="64406" y="0"/>
                </a:cubicBezTo>
                <a:lnTo>
                  <a:pt x="1739716" y="0"/>
                </a:lnTo>
                <a:cubicBezTo>
                  <a:pt x="1775286" y="0"/>
                  <a:pt x="1804122" y="28836"/>
                  <a:pt x="1804122" y="64406"/>
                </a:cubicBezTo>
                <a:lnTo>
                  <a:pt x="1804122" y="579658"/>
                </a:lnTo>
                <a:cubicBezTo>
                  <a:pt x="1804122" y="615228"/>
                  <a:pt x="1775286" y="644064"/>
                  <a:pt x="1739716" y="644064"/>
                </a:cubicBezTo>
                <a:lnTo>
                  <a:pt x="64406" y="644064"/>
                </a:lnTo>
                <a:cubicBezTo>
                  <a:pt x="28836" y="644064"/>
                  <a:pt x="0" y="615228"/>
                  <a:pt x="0" y="579658"/>
                </a:cubicBezTo>
                <a:lnTo>
                  <a:pt x="0" y="64406"/>
                </a:lnTo>
                <a:close/>
              </a:path>
            </a:pathLst>
          </a:custGeom>
          <a:no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txBody>
          <a:bodyPr spcFirstLastPara="0" vert="horz" wrap="square" lIns="110304" tIns="110304" rIns="110304" bIns="110304" numCol="1" spcCol="1270" anchor="ctr" anchorCtr="0">
            <a:noAutofit/>
          </a:bodyPr>
          <a:lstStyle/>
          <a:p>
            <a:pPr algn="ctr" defTabSz="1066800" fontAlgn="auto">
              <a:lnSpc>
                <a:spcPct val="90000"/>
              </a:lnSpc>
              <a:spcBef>
                <a:spcPts val="0"/>
              </a:spcBef>
              <a:spcAft>
                <a:spcPct val="35000"/>
              </a:spcAft>
              <a:buClr>
                <a:srgbClr val="000066"/>
              </a:buClr>
              <a:buSzPct val="110000"/>
              <a:buFont typeface="Wingdings" pitchFamily="2" charset="2"/>
              <a:buNone/>
              <a:defRPr/>
            </a:pPr>
            <a:endParaRPr kumimoji="0" lang="zh-CN" altLang="en-US" sz="2200" b="1"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9" name="Freeform: Shape 68"/>
          <p:cNvSpPr/>
          <p:nvPr/>
        </p:nvSpPr>
        <p:spPr>
          <a:xfrm>
            <a:off x="315330" y="1953380"/>
            <a:ext cx="11630801" cy="1052848"/>
          </a:xfrm>
          <a:custGeom>
            <a:avLst/>
            <a:gdLst>
              <a:gd name="connsiteX0" fmla="*/ 0 w 1804122"/>
              <a:gd name="connsiteY0" fmla="*/ 64406 h 644064"/>
              <a:gd name="connsiteX1" fmla="*/ 64406 w 1804122"/>
              <a:gd name="connsiteY1" fmla="*/ 0 h 644064"/>
              <a:gd name="connsiteX2" fmla="*/ 1739716 w 1804122"/>
              <a:gd name="connsiteY2" fmla="*/ 0 h 644064"/>
              <a:gd name="connsiteX3" fmla="*/ 1804122 w 1804122"/>
              <a:gd name="connsiteY3" fmla="*/ 64406 h 644064"/>
              <a:gd name="connsiteX4" fmla="*/ 1804122 w 1804122"/>
              <a:gd name="connsiteY4" fmla="*/ 579658 h 644064"/>
              <a:gd name="connsiteX5" fmla="*/ 1739716 w 1804122"/>
              <a:gd name="connsiteY5" fmla="*/ 644064 h 644064"/>
              <a:gd name="connsiteX6" fmla="*/ 64406 w 1804122"/>
              <a:gd name="connsiteY6" fmla="*/ 644064 h 644064"/>
              <a:gd name="connsiteX7" fmla="*/ 0 w 1804122"/>
              <a:gd name="connsiteY7" fmla="*/ 579658 h 644064"/>
              <a:gd name="connsiteX8" fmla="*/ 0 w 1804122"/>
              <a:gd name="connsiteY8" fmla="*/ 64406 h 64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122" h="644064">
                <a:moveTo>
                  <a:pt x="0" y="64406"/>
                </a:moveTo>
                <a:cubicBezTo>
                  <a:pt x="0" y="28836"/>
                  <a:pt x="28836" y="0"/>
                  <a:pt x="64406" y="0"/>
                </a:cubicBezTo>
                <a:lnTo>
                  <a:pt x="1739716" y="0"/>
                </a:lnTo>
                <a:cubicBezTo>
                  <a:pt x="1775286" y="0"/>
                  <a:pt x="1804122" y="28836"/>
                  <a:pt x="1804122" y="64406"/>
                </a:cubicBezTo>
                <a:lnTo>
                  <a:pt x="1804122" y="579658"/>
                </a:lnTo>
                <a:cubicBezTo>
                  <a:pt x="1804122" y="615228"/>
                  <a:pt x="1775286" y="644064"/>
                  <a:pt x="1739716" y="644064"/>
                </a:cubicBezTo>
                <a:lnTo>
                  <a:pt x="64406" y="644064"/>
                </a:lnTo>
                <a:cubicBezTo>
                  <a:pt x="28836" y="644064"/>
                  <a:pt x="0" y="615228"/>
                  <a:pt x="0" y="579658"/>
                </a:cubicBezTo>
                <a:lnTo>
                  <a:pt x="0" y="64406"/>
                </a:lnTo>
                <a:close/>
              </a:path>
            </a:pathLst>
          </a:custGeom>
          <a:no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txBody>
          <a:bodyPr spcFirstLastPara="0" vert="horz" wrap="square" lIns="110304" tIns="110304" rIns="110304" bIns="110304" numCol="1" spcCol="1270" anchor="ctr" anchorCtr="0">
            <a:noAutofit/>
          </a:bodyPr>
          <a:lstStyle/>
          <a:p>
            <a:pPr marL="342900" indent="-342900" defTabSz="1066800" fontAlgn="auto">
              <a:lnSpc>
                <a:spcPct val="90000"/>
              </a:lnSpc>
              <a:spcBef>
                <a:spcPts val="0"/>
              </a:spcBef>
              <a:spcAft>
                <a:spcPct val="35000"/>
              </a:spcAft>
              <a:buClr>
                <a:srgbClr val="000066"/>
              </a:buClr>
              <a:buSzPct val="110000"/>
              <a:buFont typeface="Arial" panose="020B0604020202020204" pitchFamily="34" charset="0"/>
              <a:buChar char="•"/>
              <a:defRPr/>
            </a:pPr>
            <a:endParaRPr lang="zh-CN" altLang="en-US" sz="2200" b="1" kern="0" dirty="0">
              <a:solidFill>
                <a:srgbClr val="000000"/>
              </a:solidFill>
              <a:latin typeface="微软雅黑" panose="020B0503020204020204" pitchFamily="34" charset="-122"/>
              <a:ea typeface="微软雅黑" panose="020B0503020204020204" pitchFamily="34" charset="-122"/>
            </a:endParaRPr>
          </a:p>
        </p:txBody>
      </p:sp>
      <p:sp>
        <p:nvSpPr>
          <p:cNvPr id="70" name="Freeform: Shape 68"/>
          <p:cNvSpPr/>
          <p:nvPr/>
        </p:nvSpPr>
        <p:spPr>
          <a:xfrm>
            <a:off x="8218584" y="7029333"/>
            <a:ext cx="3564494" cy="986400"/>
          </a:xfrm>
          <a:custGeom>
            <a:avLst/>
            <a:gdLst>
              <a:gd name="connsiteX0" fmla="*/ 0 w 1804122"/>
              <a:gd name="connsiteY0" fmla="*/ 64406 h 644064"/>
              <a:gd name="connsiteX1" fmla="*/ 64406 w 1804122"/>
              <a:gd name="connsiteY1" fmla="*/ 0 h 644064"/>
              <a:gd name="connsiteX2" fmla="*/ 1739716 w 1804122"/>
              <a:gd name="connsiteY2" fmla="*/ 0 h 644064"/>
              <a:gd name="connsiteX3" fmla="*/ 1804122 w 1804122"/>
              <a:gd name="connsiteY3" fmla="*/ 64406 h 644064"/>
              <a:gd name="connsiteX4" fmla="*/ 1804122 w 1804122"/>
              <a:gd name="connsiteY4" fmla="*/ 579658 h 644064"/>
              <a:gd name="connsiteX5" fmla="*/ 1739716 w 1804122"/>
              <a:gd name="connsiteY5" fmla="*/ 644064 h 644064"/>
              <a:gd name="connsiteX6" fmla="*/ 64406 w 1804122"/>
              <a:gd name="connsiteY6" fmla="*/ 644064 h 644064"/>
              <a:gd name="connsiteX7" fmla="*/ 0 w 1804122"/>
              <a:gd name="connsiteY7" fmla="*/ 579658 h 644064"/>
              <a:gd name="connsiteX8" fmla="*/ 0 w 1804122"/>
              <a:gd name="connsiteY8" fmla="*/ 64406 h 64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122" h="644064">
                <a:moveTo>
                  <a:pt x="0" y="64406"/>
                </a:moveTo>
                <a:cubicBezTo>
                  <a:pt x="0" y="28836"/>
                  <a:pt x="28836" y="0"/>
                  <a:pt x="64406" y="0"/>
                </a:cubicBezTo>
                <a:lnTo>
                  <a:pt x="1739716" y="0"/>
                </a:lnTo>
                <a:cubicBezTo>
                  <a:pt x="1775286" y="0"/>
                  <a:pt x="1804122" y="28836"/>
                  <a:pt x="1804122" y="64406"/>
                </a:cubicBezTo>
                <a:lnTo>
                  <a:pt x="1804122" y="579658"/>
                </a:lnTo>
                <a:cubicBezTo>
                  <a:pt x="1804122" y="615228"/>
                  <a:pt x="1775286" y="644064"/>
                  <a:pt x="1739716" y="644064"/>
                </a:cubicBezTo>
                <a:lnTo>
                  <a:pt x="64406" y="644064"/>
                </a:lnTo>
                <a:cubicBezTo>
                  <a:pt x="28836" y="644064"/>
                  <a:pt x="0" y="615228"/>
                  <a:pt x="0" y="579658"/>
                </a:cubicBezTo>
                <a:lnTo>
                  <a:pt x="0" y="64406"/>
                </a:lnTo>
                <a:close/>
              </a:path>
            </a:pathLst>
          </a:custGeom>
          <a:no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txBody>
          <a:bodyPr spcFirstLastPara="0" vert="horz" wrap="square" lIns="110304" tIns="110304" rIns="110304" bIns="110304" numCol="1" spcCol="1270" anchor="ctr" anchorCtr="0">
            <a:noAutofit/>
          </a:bodyPr>
          <a:lstStyle/>
          <a:p>
            <a:pPr algn="ctr" defTabSz="1066800" fontAlgn="auto">
              <a:lnSpc>
                <a:spcPct val="90000"/>
              </a:lnSpc>
              <a:spcBef>
                <a:spcPts val="0"/>
              </a:spcBef>
              <a:spcAft>
                <a:spcPct val="35000"/>
              </a:spcAft>
              <a:buClr>
                <a:srgbClr val="000066"/>
              </a:buClr>
              <a:buSzPct val="110000"/>
              <a:buFont typeface="Wingdings" pitchFamily="2" charset="2"/>
              <a:buNone/>
              <a:defRPr/>
            </a:pPr>
            <a:endParaRPr kumimoji="0" lang="zh-CN" altLang="en-US" sz="2200" b="1" kern="0" dirty="0">
              <a:latin typeface="微软雅黑" panose="020B0503020204020204" pitchFamily="34" charset="-122"/>
              <a:ea typeface="微软雅黑" panose="020B0503020204020204" pitchFamily="34" charset="-122"/>
            </a:endParaRPr>
          </a:p>
        </p:txBody>
      </p:sp>
      <p:sp>
        <p:nvSpPr>
          <p:cNvPr id="71" name="Freeform: Shape 68"/>
          <p:cNvSpPr/>
          <p:nvPr/>
        </p:nvSpPr>
        <p:spPr>
          <a:xfrm>
            <a:off x="8537691" y="4379642"/>
            <a:ext cx="2994265" cy="452112"/>
          </a:xfrm>
          <a:custGeom>
            <a:avLst/>
            <a:gdLst>
              <a:gd name="connsiteX0" fmla="*/ 0 w 1804122"/>
              <a:gd name="connsiteY0" fmla="*/ 64406 h 644064"/>
              <a:gd name="connsiteX1" fmla="*/ 64406 w 1804122"/>
              <a:gd name="connsiteY1" fmla="*/ 0 h 644064"/>
              <a:gd name="connsiteX2" fmla="*/ 1739716 w 1804122"/>
              <a:gd name="connsiteY2" fmla="*/ 0 h 644064"/>
              <a:gd name="connsiteX3" fmla="*/ 1804122 w 1804122"/>
              <a:gd name="connsiteY3" fmla="*/ 64406 h 644064"/>
              <a:gd name="connsiteX4" fmla="*/ 1804122 w 1804122"/>
              <a:gd name="connsiteY4" fmla="*/ 579658 h 644064"/>
              <a:gd name="connsiteX5" fmla="*/ 1739716 w 1804122"/>
              <a:gd name="connsiteY5" fmla="*/ 644064 h 644064"/>
              <a:gd name="connsiteX6" fmla="*/ 64406 w 1804122"/>
              <a:gd name="connsiteY6" fmla="*/ 644064 h 644064"/>
              <a:gd name="connsiteX7" fmla="*/ 0 w 1804122"/>
              <a:gd name="connsiteY7" fmla="*/ 579658 h 644064"/>
              <a:gd name="connsiteX8" fmla="*/ 0 w 1804122"/>
              <a:gd name="connsiteY8" fmla="*/ 64406 h 64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122" h="644064">
                <a:moveTo>
                  <a:pt x="0" y="64406"/>
                </a:moveTo>
                <a:cubicBezTo>
                  <a:pt x="0" y="28836"/>
                  <a:pt x="28836" y="0"/>
                  <a:pt x="64406" y="0"/>
                </a:cubicBezTo>
                <a:lnTo>
                  <a:pt x="1739716" y="0"/>
                </a:lnTo>
                <a:cubicBezTo>
                  <a:pt x="1775286" y="0"/>
                  <a:pt x="1804122" y="28836"/>
                  <a:pt x="1804122" y="64406"/>
                </a:cubicBezTo>
                <a:lnTo>
                  <a:pt x="1804122" y="579658"/>
                </a:lnTo>
                <a:cubicBezTo>
                  <a:pt x="1804122" y="615228"/>
                  <a:pt x="1775286" y="644064"/>
                  <a:pt x="1739716" y="644064"/>
                </a:cubicBezTo>
                <a:lnTo>
                  <a:pt x="64406" y="644064"/>
                </a:lnTo>
                <a:cubicBezTo>
                  <a:pt x="28836" y="644064"/>
                  <a:pt x="0" y="615228"/>
                  <a:pt x="0" y="579658"/>
                </a:cubicBezTo>
                <a:lnTo>
                  <a:pt x="0" y="64406"/>
                </a:lnTo>
                <a:close/>
              </a:path>
            </a:pathLst>
          </a:custGeom>
          <a:no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txBody>
          <a:bodyPr spcFirstLastPara="0" vert="horz" wrap="square" lIns="110304" tIns="110304" rIns="110304" bIns="110304" numCol="1" spcCol="1270" anchor="ctr" anchorCtr="0">
            <a:noAutofit/>
          </a:bodyPr>
          <a:lstStyle/>
          <a:p>
            <a:pPr algn="ctr" defTabSz="1066800" fontAlgn="auto">
              <a:lnSpc>
                <a:spcPct val="90000"/>
              </a:lnSpc>
              <a:spcBef>
                <a:spcPts val="0"/>
              </a:spcBef>
              <a:spcAft>
                <a:spcPct val="35000"/>
              </a:spcAft>
              <a:buClr>
                <a:srgbClr val="000066"/>
              </a:buClr>
              <a:buSzPct val="110000"/>
              <a:buFont typeface="Wingdings" pitchFamily="2" charset="2"/>
              <a:buNone/>
              <a:defRPr/>
            </a:pPr>
            <a:endParaRPr kumimoji="0" lang="zh-CN" altLang="en-US" sz="2200" b="1"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12CE5F6-DCAD-4772-8B04-EAA972589B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6911" y="1706494"/>
            <a:ext cx="10585045" cy="3405970"/>
          </a:xfrm>
          <a:prstGeom prst="rect">
            <a:avLst/>
          </a:prstGeom>
        </p:spPr>
      </p:pic>
      <p:grpSp>
        <p:nvGrpSpPr>
          <p:cNvPr id="24" name="组合 23">
            <a:extLst>
              <a:ext uri="{FF2B5EF4-FFF2-40B4-BE49-F238E27FC236}">
                <a16:creationId xmlns:a16="http://schemas.microsoft.com/office/drawing/2014/main" id="{2B53304E-99DF-4404-B38D-AE6C13E4F3BC}"/>
              </a:ext>
            </a:extLst>
          </p:cNvPr>
          <p:cNvGrpSpPr>
            <a:grpSpLocks/>
          </p:cNvGrpSpPr>
          <p:nvPr/>
        </p:nvGrpSpPr>
        <p:grpSpPr bwMode="auto">
          <a:xfrm>
            <a:off x="550863" y="82550"/>
            <a:ext cx="3541712" cy="585788"/>
            <a:chOff x="551544" y="82976"/>
            <a:chExt cx="3540396" cy="584775"/>
          </a:xfrm>
        </p:grpSpPr>
        <p:sp>
          <p:nvSpPr>
            <p:cNvPr id="25" name="文本框 4">
              <a:extLst>
                <a:ext uri="{FF2B5EF4-FFF2-40B4-BE49-F238E27FC236}">
                  <a16:creationId xmlns:a16="http://schemas.microsoft.com/office/drawing/2014/main" id="{150A0691-0569-4D20-9CD2-D14E9BC8C16E}"/>
                </a:ext>
              </a:extLst>
            </p:cNvPr>
            <p:cNvSpPr txBox="1">
              <a:spLocks noChangeArrowheads="1"/>
            </p:cNvSpPr>
            <p:nvPr/>
          </p:nvSpPr>
          <p:spPr bwMode="auto">
            <a:xfrm>
              <a:off x="800100"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800" dirty="0">
                  <a:solidFill>
                    <a:srgbClr val="044875"/>
                  </a:solidFill>
                  <a:latin typeface="微软雅黑" pitchFamily="34" charset="-122"/>
                  <a:ea typeface="微软雅黑" pitchFamily="34" charset="-122"/>
                </a:rPr>
                <a:t>Motivation</a:t>
              </a:r>
              <a:endParaRPr lang="zh-CN" altLang="en-US" sz="2800" dirty="0">
                <a:solidFill>
                  <a:srgbClr val="044875"/>
                </a:solidFill>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EF1ED704-29E9-4F5C-9672-5F60BFF9A830}"/>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01</a:t>
              </a:r>
              <a:endParaRPr lang="zh-CN" altLang="en-US" sz="3200" dirty="0">
                <a:solidFill>
                  <a:schemeClr val="bg2">
                    <a:lumMod val="25000"/>
                  </a:schemeClr>
                </a:solidFill>
                <a:latin typeface="Impact" panose="020B0806030902050204" pitchFamily="34" charset="0"/>
                <a:ea typeface="+mn-ea"/>
              </a:endParaRPr>
            </a:p>
          </p:txBody>
        </p:sp>
      </p:grpSp>
      <p:sp>
        <p:nvSpPr>
          <p:cNvPr id="27" name="矩形 26">
            <a:extLst>
              <a:ext uri="{FF2B5EF4-FFF2-40B4-BE49-F238E27FC236}">
                <a16:creationId xmlns:a16="http://schemas.microsoft.com/office/drawing/2014/main" id="{FAC06659-9163-4013-B5C9-90881BB6A9DB}"/>
              </a:ext>
            </a:extLst>
          </p:cNvPr>
          <p:cNvSpPr/>
          <p:nvPr/>
        </p:nvSpPr>
        <p:spPr>
          <a:xfrm>
            <a:off x="0" y="254000"/>
            <a:ext cx="609600" cy="238125"/>
          </a:xfrm>
          <a:prstGeom prst="rect">
            <a:avLst/>
          </a:prstGeom>
          <a:gradFill>
            <a:gsLst>
              <a:gs pos="8227">
                <a:srgbClr val="9CC1E5"/>
              </a:gs>
              <a:gs pos="100000">
                <a:schemeClr val="accent5">
                  <a:lumMod val="60000"/>
                  <a:lumOff val="40000"/>
                </a:schemeClr>
              </a:gs>
              <a:gs pos="1000">
                <a:schemeClr val="accent1">
                  <a:lumMod val="60000"/>
                  <a:lumOff val="4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28" name="矩形 27">
            <a:extLst>
              <a:ext uri="{FF2B5EF4-FFF2-40B4-BE49-F238E27FC236}">
                <a16:creationId xmlns:a16="http://schemas.microsoft.com/office/drawing/2014/main" id="{88CF7630-575B-4D7E-930B-C27E5CAF349C}"/>
              </a:ext>
            </a:extLst>
          </p:cNvPr>
          <p:cNvSpPr/>
          <p:nvPr/>
        </p:nvSpPr>
        <p:spPr>
          <a:xfrm>
            <a:off x="0" y="5832663"/>
            <a:ext cx="12192000" cy="1052847"/>
          </a:xfrm>
          <a:prstGeom prst="rect">
            <a:avLst/>
          </a:prstGeom>
          <a:gradFill>
            <a:gsLst>
              <a:gs pos="99000">
                <a:srgbClr val="044875"/>
              </a:gs>
              <a:gs pos="1000">
                <a:schemeClr val="accent1">
                  <a:lumMod val="75000"/>
                </a:schemeClr>
              </a:gs>
            </a:gsLst>
            <a:lin ang="3600000" scaled="0"/>
          </a:gradFill>
        </p:spPr>
        <p:txBody>
          <a:bodyPr wrap="square" anchor="ctr" anchorCtr="0">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Disease forecast: predicting the potential of </a:t>
            </a:r>
            <a:r>
              <a:rPr lang="en-GB" altLang="zh-CN" sz="2800" b="1" dirty="0">
                <a:solidFill>
                  <a:schemeClr val="bg1"/>
                </a:solidFill>
                <a:latin typeface="微软雅黑" panose="020B0503020204020204" pitchFamily="34" charset="-122"/>
                <a:ea typeface="微软雅黑" panose="020B0503020204020204" pitchFamily="34" charset="-122"/>
              </a:rPr>
              <a:t>contracting</a:t>
            </a:r>
            <a:r>
              <a:rPr lang="zh-CN" altLang="en-US" sz="2800" b="1" dirty="0">
                <a:solidFill>
                  <a:schemeClr val="bg1"/>
                </a:solidFill>
                <a:latin typeface="微软雅黑" panose="020B0503020204020204" pitchFamily="34" charset="-122"/>
                <a:ea typeface="微软雅黑" panose="020B0503020204020204" pitchFamily="34" charset="-122"/>
              </a:rPr>
              <a:t> </a:t>
            </a:r>
            <a:r>
              <a:rPr lang="en-US" altLang="zh-CN" sz="2800" b="1" dirty="0">
                <a:solidFill>
                  <a:schemeClr val="bg1"/>
                </a:solidFill>
                <a:latin typeface="微软雅黑" panose="020B0503020204020204" pitchFamily="34" charset="-122"/>
                <a:ea typeface="微软雅黑" panose="020B0503020204020204" pitchFamily="34" charset="-122"/>
              </a:rPr>
              <a:t>a disease in the future</a:t>
            </a:r>
            <a:endParaRPr lang="zh-CN" altLang="en-US" sz="2800" dirty="0">
              <a:latin typeface="微软雅黑" panose="020B0503020204020204" pitchFamily="34" charset="-122"/>
              <a:ea typeface="微软雅黑" panose="020B0503020204020204" pitchFamily="34" charset="-122"/>
            </a:endParaRPr>
          </a:p>
        </p:txBody>
      </p:sp>
      <p:pic>
        <p:nvPicPr>
          <p:cNvPr id="7" name="已录下的声音">
            <a:hlinkClick r:id="" action="ppaction://media"/>
            <a:extLst>
              <a:ext uri="{FF2B5EF4-FFF2-40B4-BE49-F238E27FC236}">
                <a16:creationId xmlns:a16="http://schemas.microsoft.com/office/drawing/2014/main" id="{A369656C-8F48-4DCD-BC69-32C52584715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041889" y="4772377"/>
            <a:ext cx="406400" cy="406400"/>
          </a:xfrm>
          <a:prstGeom prst="rect">
            <a:avLst/>
          </a:prstGeom>
        </p:spPr>
      </p:pic>
    </p:spTree>
    <p:custDataLst>
      <p:tags r:id="rId1"/>
    </p:custDataLst>
    <p:extLst>
      <p:ext uri="{BB962C8B-B14F-4D97-AF65-F5344CB8AC3E}">
        <p14:creationId xmlns:p14="http://schemas.microsoft.com/office/powerpoint/2010/main" val="4218864421"/>
      </p:ext>
    </p:extLst>
  </p:cSld>
  <p:clrMapOvr>
    <a:masterClrMapping/>
  </p:clrMapOvr>
  <mc:AlternateContent xmlns:mc="http://schemas.openxmlformats.org/markup-compatibility/2006" xmlns:p14="http://schemas.microsoft.com/office/powerpoint/2010/main">
    <mc:Choice Requires="p14">
      <p:transition spd="med" p14:dur="700" advTm="84570">
        <p:fade/>
      </p:transition>
    </mc:Choice>
    <mc:Fallback xmlns="">
      <p:transition spd="med" advTm="845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7008"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1000"/>
                                        <p:tgtEl>
                                          <p:spTgt spid="28"/>
                                        </p:tgtEl>
                                      </p:cBhvr>
                                    </p:animEffect>
                                    <p:anim calcmode="lin" valueType="num">
                                      <p:cBhvr>
                                        <p:cTn id="12" dur="1000" fill="hold"/>
                                        <p:tgtEl>
                                          <p:spTgt spid="28"/>
                                        </p:tgtEl>
                                        <p:attrNameLst>
                                          <p:attrName>ppt_x</p:attrName>
                                        </p:attrNameLst>
                                      </p:cBhvr>
                                      <p:tavLst>
                                        <p:tav tm="0">
                                          <p:val>
                                            <p:strVal val="#ppt_x"/>
                                          </p:val>
                                        </p:tav>
                                        <p:tav tm="100000">
                                          <p:val>
                                            <p:strVal val="#ppt_x"/>
                                          </p:val>
                                        </p:tav>
                                      </p:tavLst>
                                    </p:anim>
                                    <p:anim calcmode="lin" valueType="num">
                                      <p:cBhvr>
                                        <p:cTn id="1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4" fill="hold" display="0">
                  <p:stCondLst>
                    <p:cond delay="indefinite"/>
                  </p:stCondLst>
                  <p:endCondLst>
                    <p:cond evt="onStopAudio" delay="0">
                      <p:tgtEl>
                        <p:sldTgt/>
                      </p:tgtEl>
                    </p:cond>
                  </p:endCondLst>
                </p:cTn>
                <p:tgtEl>
                  <p:spTgt spid="7"/>
                </p:tgtEl>
              </p:cMediaNode>
            </p:audio>
          </p:childTnLst>
        </p:cTn>
      </p:par>
    </p:tnLst>
    <p:bldLst>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56309" y="2429047"/>
            <a:ext cx="9216054" cy="4150691"/>
            <a:chOff x="-1204850" y="237069"/>
            <a:chExt cx="49010824" cy="22073316"/>
          </a:xfrm>
        </p:grpSpPr>
        <p:sp>
          <p:nvSpPr>
            <p:cNvPr id="2" name="矩形 1"/>
            <p:cNvSpPr/>
            <p:nvPr/>
          </p:nvSpPr>
          <p:spPr>
            <a:xfrm>
              <a:off x="1334351" y="237069"/>
              <a:ext cx="46471623" cy="20198819"/>
            </a:xfrm>
            <a:prstGeom prst="rect">
              <a:avLst/>
            </a:prstGeom>
            <a:solidFill>
              <a:schemeClr val="accent5">
                <a:lumMod val="60000"/>
                <a:lumOff val="40000"/>
              </a:schemeClr>
            </a:solidFill>
            <a:ln w="444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3" name="矩形 2"/>
            <p:cNvSpPr/>
            <p:nvPr/>
          </p:nvSpPr>
          <p:spPr>
            <a:xfrm>
              <a:off x="1000126" y="9456507"/>
              <a:ext cx="15712110" cy="10979380"/>
            </a:xfrm>
            <a:prstGeom prst="rect">
              <a:avLst/>
            </a:prstGeom>
            <a:solidFill>
              <a:schemeClr val="bg1">
                <a:lumMod val="85000"/>
              </a:schemeClr>
            </a:solidFill>
            <a:ln w="444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4" name="矩形 3"/>
            <p:cNvSpPr/>
            <p:nvPr/>
          </p:nvSpPr>
          <p:spPr>
            <a:xfrm>
              <a:off x="1000125" y="237069"/>
              <a:ext cx="23401616" cy="9254269"/>
            </a:xfrm>
            <a:prstGeom prst="rect">
              <a:avLst/>
            </a:prstGeom>
            <a:solidFill>
              <a:schemeClr val="bg1">
                <a:lumMod val="85000"/>
              </a:schemeClr>
            </a:solidFill>
            <a:ln w="444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77976" y="619122"/>
              <a:ext cx="7200000" cy="7200000"/>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67482" y="619122"/>
              <a:ext cx="7200000" cy="7200000"/>
            </a:xfrm>
            <a:prstGeom prst="rect">
              <a:avLst/>
            </a:prstGeom>
          </p:spPr>
        </p:pic>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56988" y="619122"/>
              <a:ext cx="7200000" cy="7200000"/>
            </a:xfrm>
            <a:prstGeom prst="rect">
              <a:avLst/>
            </a:prstGeom>
          </p:spPr>
        </p:pic>
        <p:pic>
          <p:nvPicPr>
            <p:cNvPr id="8" name="图片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646494" y="619122"/>
              <a:ext cx="7200000" cy="7200000"/>
            </a:xfrm>
            <a:prstGeom prst="rect">
              <a:avLst/>
            </a:prstGeom>
          </p:spPr>
        </p:pic>
        <p:pic>
          <p:nvPicPr>
            <p:cNvPr id="9" name="图片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336000" y="619122"/>
              <a:ext cx="7200000" cy="7200000"/>
            </a:xfrm>
            <a:prstGeom prst="rect">
              <a:avLst/>
            </a:prstGeom>
          </p:spPr>
        </p:pic>
        <p:pic>
          <p:nvPicPr>
            <p:cNvPr id="10" name="图片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025506" y="619122"/>
              <a:ext cx="7200000" cy="7200000"/>
            </a:xfrm>
            <a:prstGeom prst="rect">
              <a:avLst/>
            </a:prstGeom>
          </p:spPr>
        </p:pic>
        <p:sp>
          <p:nvSpPr>
            <p:cNvPr id="11" name="文本框 10"/>
            <p:cNvSpPr txBox="1"/>
            <p:nvPr/>
          </p:nvSpPr>
          <p:spPr>
            <a:xfrm>
              <a:off x="1879547" y="7706913"/>
              <a:ext cx="6411609" cy="2111593"/>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2009/06</a:t>
              </a:r>
              <a:endParaRPr lang="zh-CN" altLang="en-US" sz="20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9569053" y="7706913"/>
              <a:ext cx="6411609" cy="2111593"/>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2010/02</a:t>
              </a:r>
              <a:endParaRPr lang="zh-CN" altLang="en-US" sz="20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7285099" y="7706913"/>
              <a:ext cx="6411609" cy="2111593"/>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2012/02</a:t>
              </a:r>
              <a:endParaRPr lang="zh-CN" altLang="en-US" sz="20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25170886" y="7706913"/>
              <a:ext cx="6411609" cy="2111593"/>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2014/04</a:t>
              </a:r>
              <a:endParaRPr lang="zh-CN" altLang="en-US" sz="20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32637569" y="7706913"/>
              <a:ext cx="6411609" cy="2111593"/>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2015/07</a:t>
              </a:r>
              <a:endParaRPr lang="zh-CN" altLang="en-US" sz="20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40327080" y="7706913"/>
              <a:ext cx="6411609" cy="2111593"/>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2016/08</a:t>
              </a:r>
              <a:endParaRPr lang="zh-CN" altLang="en-US" sz="2000" dirty="0">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86768" y="9995981"/>
              <a:ext cx="7191209" cy="7200000"/>
            </a:xfrm>
            <a:prstGeom prst="rect">
              <a:avLst/>
            </a:prstGeom>
          </p:spPr>
        </p:pic>
        <p:pic>
          <p:nvPicPr>
            <p:cNvPr id="18" name="图片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267482" y="9995981"/>
              <a:ext cx="7200000" cy="7200000"/>
            </a:xfrm>
            <a:prstGeom prst="rect">
              <a:avLst/>
            </a:prstGeom>
          </p:spPr>
        </p:pic>
        <p:pic>
          <p:nvPicPr>
            <p:cNvPr id="19" name="图片 1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956988" y="9995981"/>
              <a:ext cx="7200000" cy="7200000"/>
            </a:xfrm>
            <a:prstGeom prst="rect">
              <a:avLst/>
            </a:prstGeom>
          </p:spPr>
        </p:pic>
        <p:pic>
          <p:nvPicPr>
            <p:cNvPr id="20" name="图片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4646494" y="9995981"/>
              <a:ext cx="7200000" cy="7200000"/>
            </a:xfrm>
            <a:prstGeom prst="rect">
              <a:avLst/>
            </a:prstGeom>
          </p:spPr>
        </p:pic>
        <p:pic>
          <p:nvPicPr>
            <p:cNvPr id="21" name="图片 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2336000" y="9995981"/>
              <a:ext cx="7200000" cy="7200000"/>
            </a:xfrm>
            <a:prstGeom prst="rect">
              <a:avLst/>
            </a:prstGeom>
          </p:spPr>
        </p:pic>
        <p:pic>
          <p:nvPicPr>
            <p:cNvPr id="22" name="图片 2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025506" y="9995981"/>
              <a:ext cx="7200000" cy="7200000"/>
            </a:xfrm>
            <a:prstGeom prst="rect">
              <a:avLst/>
            </a:prstGeom>
          </p:spPr>
        </p:pic>
        <p:sp>
          <p:nvSpPr>
            <p:cNvPr id="23" name="文本框 22"/>
            <p:cNvSpPr txBox="1"/>
            <p:nvPr/>
          </p:nvSpPr>
          <p:spPr>
            <a:xfrm>
              <a:off x="1879547" y="17205783"/>
              <a:ext cx="6411609" cy="2111593"/>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1993/05</a:t>
              </a:r>
              <a:endParaRPr lang="zh-CN" altLang="en-US" sz="20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9569053" y="17205783"/>
              <a:ext cx="6411609" cy="2111593"/>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1995/06</a:t>
              </a:r>
              <a:endParaRPr lang="zh-CN" altLang="en-US" sz="20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17285099" y="17214391"/>
              <a:ext cx="6411609" cy="2111593"/>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2000/05</a:t>
              </a:r>
              <a:endParaRPr lang="zh-CN" altLang="en-US" sz="2000"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25170886" y="17214391"/>
              <a:ext cx="6411609" cy="2111593"/>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2004/03</a:t>
              </a:r>
              <a:endParaRPr lang="zh-CN" altLang="en-US" sz="20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32637569" y="17214391"/>
              <a:ext cx="6411609" cy="2111593"/>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2007/04</a:t>
              </a:r>
              <a:endParaRPr lang="zh-CN" altLang="en-US" sz="2000"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40327080" y="17214391"/>
              <a:ext cx="6411609" cy="2111593"/>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2010/01</a:t>
              </a:r>
              <a:endParaRPr lang="zh-CN" altLang="en-US" sz="2000"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5052083" y="20198792"/>
              <a:ext cx="9233350" cy="2111593"/>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Negative</a:t>
              </a:r>
              <a:endParaRPr lang="zh-CN" altLang="en-US" sz="20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9486455" y="20198792"/>
              <a:ext cx="9233350" cy="2111593"/>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Positive</a:t>
              </a:r>
              <a:endParaRPr lang="zh-CN" altLang="en-US" sz="2000" dirty="0">
                <a:latin typeface="微软雅黑" panose="020B0503020204020204" pitchFamily="34" charset="-122"/>
                <a:ea typeface="微软雅黑" panose="020B0503020204020204" pitchFamily="34" charset="-122"/>
              </a:endParaRPr>
            </a:p>
          </p:txBody>
        </p:sp>
        <p:sp>
          <p:nvSpPr>
            <p:cNvPr id="31" name="文本框 30"/>
            <p:cNvSpPr txBox="1"/>
            <p:nvPr/>
          </p:nvSpPr>
          <p:spPr>
            <a:xfrm rot="16200000">
              <a:off x="-3465312" y="3334859"/>
              <a:ext cx="6632516" cy="2111592"/>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Patient1</a:t>
              </a:r>
              <a:endParaRPr lang="zh-CN" altLang="en-US" sz="2000" dirty="0">
                <a:latin typeface="微软雅黑" panose="020B0503020204020204" pitchFamily="34" charset="-122"/>
                <a:ea typeface="微软雅黑" panose="020B0503020204020204" pitchFamily="34" charset="-122"/>
              </a:endParaRPr>
            </a:p>
          </p:txBody>
        </p:sp>
        <p:sp>
          <p:nvSpPr>
            <p:cNvPr id="32" name="文本框 31"/>
            <p:cNvSpPr txBox="1"/>
            <p:nvPr/>
          </p:nvSpPr>
          <p:spPr>
            <a:xfrm rot="16200000">
              <a:off x="-3521414" y="12767818"/>
              <a:ext cx="6744722" cy="2111592"/>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Patient2</a:t>
              </a:r>
              <a:endParaRPr lang="zh-CN" altLang="en-US" sz="2000" dirty="0">
                <a:latin typeface="微软雅黑" panose="020B0503020204020204" pitchFamily="34" charset="-122"/>
                <a:ea typeface="微软雅黑" panose="020B0503020204020204" pitchFamily="34" charset="-122"/>
              </a:endParaRPr>
            </a:p>
          </p:txBody>
        </p:sp>
        <p:cxnSp>
          <p:nvCxnSpPr>
            <p:cNvPr id="33" name="直接箭头连接符 32"/>
            <p:cNvCxnSpPr/>
            <p:nvPr/>
          </p:nvCxnSpPr>
          <p:spPr>
            <a:xfrm>
              <a:off x="996471" y="22106763"/>
              <a:ext cx="46737204" cy="0"/>
            </a:xfrm>
            <a:prstGeom prst="straightConnector1">
              <a:avLst/>
            </a:prstGeom>
            <a:ln w="571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1305324" y="20198792"/>
              <a:ext cx="5433365" cy="2111593"/>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Time</a:t>
              </a:r>
              <a:endParaRPr lang="zh-CN" altLang="en-US" sz="2000" dirty="0">
                <a:latin typeface="微软雅黑" panose="020B0503020204020204" pitchFamily="34" charset="-122"/>
                <a:ea typeface="微软雅黑" panose="020B0503020204020204" pitchFamily="34" charset="-122"/>
              </a:endParaRPr>
            </a:p>
          </p:txBody>
        </p:sp>
      </p:grpSp>
      <p:sp>
        <p:nvSpPr>
          <p:cNvPr id="39" name="矩形 38">
            <a:extLst>
              <a:ext uri="{FF2B5EF4-FFF2-40B4-BE49-F238E27FC236}">
                <a16:creationId xmlns:a16="http://schemas.microsoft.com/office/drawing/2014/main" id="{34CEA726-8E98-417D-89FA-B54BFBC22EA1}"/>
              </a:ext>
            </a:extLst>
          </p:cNvPr>
          <p:cNvSpPr/>
          <p:nvPr/>
        </p:nvSpPr>
        <p:spPr>
          <a:xfrm>
            <a:off x="609600" y="811940"/>
            <a:ext cx="10687372" cy="1569660"/>
          </a:xfrm>
          <a:prstGeom prst="rect">
            <a:avLst/>
          </a:prstGeom>
        </p:spPr>
        <p:txBody>
          <a:bodyPr wrap="square">
            <a:spAutoFit/>
          </a:bodyPr>
          <a:lstStyle/>
          <a:p>
            <a:pPr marL="342900" indent="-342900">
              <a:buFont typeface="Arial" panose="020B0604020202020204" pitchFamily="34" charset="0"/>
              <a:buChar char="•"/>
            </a:pPr>
            <a:r>
              <a:rPr lang="en-US" altLang="zh-CN" sz="2400" b="1" dirty="0">
                <a:solidFill>
                  <a:srgbClr val="194A7F"/>
                </a:solidFill>
                <a:latin typeface="微软雅黑" panose="020B0503020204020204" pitchFamily="34" charset="-122"/>
                <a:ea typeface="微软雅黑" panose="020B0503020204020204" pitchFamily="34" charset="-122"/>
              </a:rPr>
              <a:t>Sequence number</a:t>
            </a:r>
            <a:r>
              <a:rPr lang="en-US" altLang="zh-CN" sz="2400" dirty="0">
                <a:solidFill>
                  <a:srgbClr val="194A7F"/>
                </a:solidFill>
                <a:latin typeface="微软雅黑" panose="020B0503020204020204" pitchFamily="34" charset="-122"/>
                <a:ea typeface="微软雅黑" panose="020B0503020204020204" pitchFamily="34" charset="-122"/>
              </a:rPr>
              <a:t>: </a:t>
            </a:r>
            <a:r>
              <a:rPr lang="en-US" altLang="zh-CN" sz="2400" b="1" dirty="0">
                <a:solidFill>
                  <a:srgbClr val="C00000"/>
                </a:solidFill>
                <a:latin typeface="微软雅黑" panose="020B0503020204020204" pitchFamily="34" charset="-122"/>
                <a:ea typeface="微软雅黑" panose="020B0503020204020204" pitchFamily="34" charset="-122"/>
              </a:rPr>
              <a:t>405</a:t>
            </a:r>
            <a:r>
              <a:rPr lang="en-US" altLang="zh-CN" sz="2400" b="1" dirty="0">
                <a:solidFill>
                  <a:srgbClr val="FF0000"/>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sequences, at least 6 fundus images in each sequence</a:t>
            </a:r>
          </a:p>
          <a:p>
            <a:pPr marL="342900" indent="-342900">
              <a:buFont typeface="Arial" panose="020B0604020202020204" pitchFamily="34" charset="0"/>
              <a:buChar char="•"/>
            </a:pPr>
            <a:r>
              <a:rPr lang="en-US" altLang="zh-CN" sz="2400" b="1" dirty="0">
                <a:solidFill>
                  <a:srgbClr val="194A7F"/>
                </a:solidFill>
                <a:latin typeface="微软雅黑" panose="020B0503020204020204" pitchFamily="34" charset="-122"/>
                <a:ea typeface="微软雅黑" panose="020B0503020204020204" pitchFamily="34" charset="-122"/>
              </a:rPr>
              <a:t>Image number</a:t>
            </a:r>
            <a:r>
              <a:rPr lang="en-US" altLang="zh-CN" sz="2400" dirty="0">
                <a:latin typeface="微软雅黑" panose="020B0503020204020204" pitchFamily="34" charset="-122"/>
                <a:ea typeface="微软雅黑" panose="020B0503020204020204" pitchFamily="34" charset="-122"/>
              </a:rPr>
              <a:t>: </a:t>
            </a:r>
            <a:r>
              <a:rPr lang="en-US" altLang="zh-CN" sz="2400" b="1" dirty="0">
                <a:solidFill>
                  <a:srgbClr val="C00000"/>
                </a:solidFill>
                <a:latin typeface="微软雅黑" panose="020B0503020204020204" pitchFamily="34" charset="-122"/>
                <a:ea typeface="微软雅黑" panose="020B0503020204020204" pitchFamily="34" charset="-122"/>
              </a:rPr>
              <a:t>3,671</a:t>
            </a:r>
            <a:r>
              <a:rPr lang="en-US" altLang="zh-CN" sz="2400" dirty="0">
                <a:latin typeface="微软雅黑" panose="020B0503020204020204" pitchFamily="34" charset="-122"/>
                <a:ea typeface="微软雅黑" panose="020B0503020204020204" pitchFamily="34" charset="-122"/>
              </a:rPr>
              <a:t> fundus images, an average of 9 fundus images per sequence</a:t>
            </a:r>
          </a:p>
        </p:txBody>
      </p:sp>
      <p:pic>
        <p:nvPicPr>
          <p:cNvPr id="36" name="图片 35">
            <a:extLst>
              <a:ext uri="{FF2B5EF4-FFF2-40B4-BE49-F238E27FC236}">
                <a16:creationId xmlns:a16="http://schemas.microsoft.com/office/drawing/2014/main" id="{3C38202C-9DD0-4024-B7DE-BB19834F0E9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449395" y="5105230"/>
            <a:ext cx="1436219" cy="1436219"/>
          </a:xfrm>
          <a:prstGeom prst="rect">
            <a:avLst/>
          </a:prstGeom>
        </p:spPr>
      </p:pic>
      <p:grpSp>
        <p:nvGrpSpPr>
          <p:cNvPr id="44" name="组合 43">
            <a:extLst>
              <a:ext uri="{FF2B5EF4-FFF2-40B4-BE49-F238E27FC236}">
                <a16:creationId xmlns:a16="http://schemas.microsoft.com/office/drawing/2014/main" id="{50D659E7-57D6-4120-8431-191E1B4E9AF4}"/>
              </a:ext>
            </a:extLst>
          </p:cNvPr>
          <p:cNvGrpSpPr>
            <a:grpSpLocks/>
          </p:cNvGrpSpPr>
          <p:nvPr/>
        </p:nvGrpSpPr>
        <p:grpSpPr bwMode="auto">
          <a:xfrm>
            <a:off x="550863" y="82550"/>
            <a:ext cx="3541712" cy="585788"/>
            <a:chOff x="551544" y="82976"/>
            <a:chExt cx="3540396" cy="584775"/>
          </a:xfrm>
        </p:grpSpPr>
        <p:sp>
          <p:nvSpPr>
            <p:cNvPr id="45" name="文本框 4">
              <a:extLst>
                <a:ext uri="{FF2B5EF4-FFF2-40B4-BE49-F238E27FC236}">
                  <a16:creationId xmlns:a16="http://schemas.microsoft.com/office/drawing/2014/main" id="{92520A74-7028-4D70-96AD-3160E3D17E96}"/>
                </a:ext>
              </a:extLst>
            </p:cNvPr>
            <p:cNvSpPr txBox="1">
              <a:spLocks noChangeArrowheads="1"/>
            </p:cNvSpPr>
            <p:nvPr/>
          </p:nvSpPr>
          <p:spPr bwMode="auto">
            <a:xfrm>
              <a:off x="800100"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800" dirty="0">
                  <a:solidFill>
                    <a:srgbClr val="044875"/>
                  </a:solidFill>
                  <a:latin typeface="微软雅黑" pitchFamily="34" charset="-122"/>
                  <a:ea typeface="微软雅黑" pitchFamily="34" charset="-122"/>
                </a:rPr>
                <a:t>SIGF Database</a:t>
              </a:r>
              <a:endParaRPr lang="zh-CN" altLang="en-US" sz="2800" dirty="0">
                <a:solidFill>
                  <a:srgbClr val="044875"/>
                </a:solidFill>
                <a:latin typeface="微软雅黑" pitchFamily="34" charset="-122"/>
                <a:ea typeface="微软雅黑" pitchFamily="34" charset="-122"/>
              </a:endParaRPr>
            </a:p>
          </p:txBody>
        </p:sp>
        <p:sp>
          <p:nvSpPr>
            <p:cNvPr id="46" name="文本框 45">
              <a:extLst>
                <a:ext uri="{FF2B5EF4-FFF2-40B4-BE49-F238E27FC236}">
                  <a16:creationId xmlns:a16="http://schemas.microsoft.com/office/drawing/2014/main" id="{B1A135F6-5B94-4C63-8EC9-74E6EE26F0C3}"/>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02</a:t>
              </a:r>
              <a:endParaRPr lang="zh-CN" altLang="en-US" sz="3200" dirty="0">
                <a:solidFill>
                  <a:schemeClr val="bg2">
                    <a:lumMod val="25000"/>
                  </a:schemeClr>
                </a:solidFill>
                <a:latin typeface="Impact" panose="020B0806030902050204" pitchFamily="34" charset="0"/>
                <a:ea typeface="+mn-ea"/>
              </a:endParaRPr>
            </a:p>
          </p:txBody>
        </p:sp>
      </p:grpSp>
      <p:sp>
        <p:nvSpPr>
          <p:cNvPr id="47" name="矩形 46">
            <a:extLst>
              <a:ext uri="{FF2B5EF4-FFF2-40B4-BE49-F238E27FC236}">
                <a16:creationId xmlns:a16="http://schemas.microsoft.com/office/drawing/2014/main" id="{0E886800-9168-4F08-9E17-8609AAE2C26B}"/>
              </a:ext>
            </a:extLst>
          </p:cNvPr>
          <p:cNvSpPr/>
          <p:nvPr/>
        </p:nvSpPr>
        <p:spPr>
          <a:xfrm>
            <a:off x="0" y="254000"/>
            <a:ext cx="609600" cy="238125"/>
          </a:xfrm>
          <a:prstGeom prst="rect">
            <a:avLst/>
          </a:prstGeom>
          <a:gradFill>
            <a:gsLst>
              <a:gs pos="8227">
                <a:srgbClr val="9CC1E5"/>
              </a:gs>
              <a:gs pos="100000">
                <a:schemeClr val="accent5">
                  <a:lumMod val="60000"/>
                  <a:lumOff val="40000"/>
                </a:schemeClr>
              </a:gs>
              <a:gs pos="1000">
                <a:schemeClr val="accent1">
                  <a:lumMod val="60000"/>
                  <a:lumOff val="4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48" name="已录下的声音">
            <a:hlinkClick r:id="" action="ppaction://media"/>
            <a:extLst>
              <a:ext uri="{FF2B5EF4-FFF2-40B4-BE49-F238E27FC236}">
                <a16:creationId xmlns:a16="http://schemas.microsoft.com/office/drawing/2014/main" id="{21FCB603-AD83-46E8-AE66-984AEA98088C}"/>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0964304" y="4044601"/>
            <a:ext cx="406400" cy="406400"/>
          </a:xfrm>
          <a:prstGeom prst="rect">
            <a:avLst/>
          </a:prstGeom>
        </p:spPr>
      </p:pic>
    </p:spTree>
    <p:extLst>
      <p:ext uri="{BB962C8B-B14F-4D97-AF65-F5344CB8AC3E}">
        <p14:creationId xmlns:p14="http://schemas.microsoft.com/office/powerpoint/2010/main" val="875580808"/>
      </p:ext>
    </p:extLst>
  </p:cSld>
  <p:clrMapOvr>
    <a:masterClrMapping/>
  </p:clrMapOvr>
  <mc:AlternateContent xmlns:mc="http://schemas.openxmlformats.org/markup-compatibility/2006" xmlns:p14="http://schemas.microsoft.com/office/powerpoint/2010/main">
    <mc:Choice Requires="p14">
      <p:transition spd="med" p14:dur="700" advTm="69315">
        <p:fade/>
      </p:transition>
    </mc:Choice>
    <mc:Fallback xmlns="">
      <p:transition spd="med" advTm="693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259"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550863" y="1025912"/>
            <a:ext cx="11483070" cy="1015663"/>
          </a:xfrm>
          <a:prstGeom prst="rect">
            <a:avLst/>
          </a:prstGeom>
        </p:spPr>
        <p:txBody>
          <a:bodyPr wrap="square">
            <a:spAutoFit/>
          </a:bodyPr>
          <a:lstStyle/>
          <a:p>
            <a:pPr>
              <a:lnSpc>
                <a:spcPct val="150000"/>
              </a:lnSpc>
            </a:pPr>
            <a:r>
              <a:rPr lang="en-US" altLang="zh-CN" sz="2000" b="1" dirty="0">
                <a:solidFill>
                  <a:srgbClr val="C00000"/>
                </a:solidFill>
                <a:latin typeface="微软雅黑" panose="020B0503020204020204" pitchFamily="34" charset="-122"/>
                <a:ea typeface="微软雅黑" panose="020B0503020204020204" pitchFamily="34" charset="-122"/>
              </a:rPr>
              <a:t>(1) Attention-polar CNN</a:t>
            </a:r>
            <a:r>
              <a:rPr lang="zh-CN" altLang="en-US" sz="2000" b="1" dirty="0">
                <a:solidFill>
                  <a:srgbClr val="C00000"/>
                </a:solidFill>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AP-CNN</a:t>
            </a:r>
            <a:r>
              <a:rPr lang="zh-CN" altLang="en-US" sz="2000" b="1" dirty="0">
                <a:solidFill>
                  <a:srgbClr val="C0000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extract spatial features</a:t>
            </a:r>
          </a:p>
          <a:p>
            <a:pPr>
              <a:lnSpc>
                <a:spcPct val="150000"/>
              </a:lnSpc>
            </a:pPr>
            <a:r>
              <a:rPr lang="en-US" altLang="zh-CN" sz="20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(2) Variable time interval LSTM</a:t>
            </a:r>
            <a:r>
              <a:rPr lang="zh-CN" altLang="en-US" sz="20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0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VTI­LSTM</a:t>
            </a:r>
            <a:r>
              <a:rPr lang="zh-CN" altLang="en-US" sz="20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000" b="1" dirty="0">
                <a:latin typeface="微软雅黑" panose="020B0503020204020204" pitchFamily="34" charset="-122"/>
                <a:ea typeface="微软雅黑" panose="020B0503020204020204" pitchFamily="34" charset="-122"/>
                <a:cs typeface="Arial" panose="020B0604020202020204" pitchFamily="34" charset="0"/>
              </a:rPr>
              <a:t>：</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extract temporal characteristics</a:t>
            </a:r>
            <a:endParaRPr lang="en-US" altLang="zh-CN" sz="20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6"/>
          <a:stretch>
            <a:fillRect/>
          </a:stretch>
        </p:blipFill>
        <p:spPr>
          <a:xfrm>
            <a:off x="742676" y="2106685"/>
            <a:ext cx="10433324" cy="4456160"/>
          </a:xfrm>
          <a:prstGeom prst="rect">
            <a:avLst/>
          </a:prstGeom>
        </p:spPr>
      </p:pic>
      <p:sp>
        <p:nvSpPr>
          <p:cNvPr id="23" name="矩形 22"/>
          <p:cNvSpPr/>
          <p:nvPr/>
        </p:nvSpPr>
        <p:spPr>
          <a:xfrm>
            <a:off x="371320" y="671741"/>
            <a:ext cx="3263329"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1. </a:t>
            </a:r>
            <a:r>
              <a:rPr lang="en-US" altLang="zh-CN" sz="2400" b="1" dirty="0" err="1">
                <a:latin typeface="微软雅黑" panose="020B0503020204020204" pitchFamily="34" charset="-122"/>
                <a:ea typeface="微软雅黑" panose="020B0503020204020204" pitchFamily="34" charset="-122"/>
              </a:rPr>
              <a:t>DeepGF</a:t>
            </a:r>
            <a:r>
              <a:rPr lang="en-US" altLang="zh-CN" sz="2400" b="1" dirty="0">
                <a:latin typeface="微软雅黑" panose="020B0503020204020204" pitchFamily="34" charset="-122"/>
                <a:ea typeface="微软雅黑" panose="020B0503020204020204" pitchFamily="34" charset="-122"/>
              </a:rPr>
              <a:t> structure</a:t>
            </a:r>
          </a:p>
        </p:txBody>
      </p:sp>
      <p:sp>
        <p:nvSpPr>
          <p:cNvPr id="25" name="矩形 24">
            <a:extLst>
              <a:ext uri="{FF2B5EF4-FFF2-40B4-BE49-F238E27FC236}">
                <a16:creationId xmlns:a16="http://schemas.microsoft.com/office/drawing/2014/main" id="{CCCB1AD8-0BA9-4F7F-9A0B-A5F985EE9536}"/>
              </a:ext>
            </a:extLst>
          </p:cNvPr>
          <p:cNvSpPr/>
          <p:nvPr/>
        </p:nvSpPr>
        <p:spPr>
          <a:xfrm>
            <a:off x="1382884" y="2766395"/>
            <a:ext cx="3827745" cy="2995776"/>
          </a:xfrm>
          <a:prstGeom prst="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CCCB1AD8-0BA9-4F7F-9A0B-A5F985EE9536}"/>
              </a:ext>
            </a:extLst>
          </p:cNvPr>
          <p:cNvSpPr/>
          <p:nvPr/>
        </p:nvSpPr>
        <p:spPr>
          <a:xfrm>
            <a:off x="5023329" y="4236026"/>
            <a:ext cx="5993014" cy="2326819"/>
          </a:xfrm>
          <a:prstGeom prst="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2E3EE04E-7D01-40ED-AB7B-2A3433DE384A}"/>
              </a:ext>
            </a:extLst>
          </p:cNvPr>
          <p:cNvGrpSpPr>
            <a:grpSpLocks/>
          </p:cNvGrpSpPr>
          <p:nvPr/>
        </p:nvGrpSpPr>
        <p:grpSpPr bwMode="auto">
          <a:xfrm>
            <a:off x="550863" y="82550"/>
            <a:ext cx="3541712" cy="585788"/>
            <a:chOff x="551544" y="82976"/>
            <a:chExt cx="3540396" cy="584775"/>
          </a:xfrm>
        </p:grpSpPr>
        <p:sp>
          <p:nvSpPr>
            <p:cNvPr id="11" name="文本框 4">
              <a:extLst>
                <a:ext uri="{FF2B5EF4-FFF2-40B4-BE49-F238E27FC236}">
                  <a16:creationId xmlns:a16="http://schemas.microsoft.com/office/drawing/2014/main" id="{590B33A0-1E06-4BEE-8C8E-508B83CAA1BD}"/>
                </a:ext>
              </a:extLst>
            </p:cNvPr>
            <p:cNvSpPr txBox="1">
              <a:spLocks noChangeArrowheads="1"/>
            </p:cNvSpPr>
            <p:nvPr/>
          </p:nvSpPr>
          <p:spPr bwMode="auto">
            <a:xfrm>
              <a:off x="800100"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800" dirty="0">
                  <a:solidFill>
                    <a:srgbClr val="044875"/>
                  </a:solidFill>
                  <a:latin typeface="微软雅黑" pitchFamily="34" charset="-122"/>
                  <a:ea typeface="微软雅黑" pitchFamily="34" charset="-122"/>
                </a:rPr>
                <a:t>Method</a:t>
              </a:r>
              <a:endParaRPr lang="zh-CN" altLang="en-US" sz="2800" dirty="0">
                <a:solidFill>
                  <a:srgbClr val="044875"/>
                </a:solidFill>
                <a:latin typeface="微软雅黑" pitchFamily="34" charset="-122"/>
                <a:ea typeface="微软雅黑" pitchFamily="34" charset="-122"/>
              </a:endParaRPr>
            </a:p>
          </p:txBody>
        </p:sp>
        <p:sp>
          <p:nvSpPr>
            <p:cNvPr id="12" name="文本框 11">
              <a:extLst>
                <a:ext uri="{FF2B5EF4-FFF2-40B4-BE49-F238E27FC236}">
                  <a16:creationId xmlns:a16="http://schemas.microsoft.com/office/drawing/2014/main" id="{F4DA35B6-10EE-4DAE-9E40-0C83B3BA1759}"/>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03</a:t>
              </a:r>
              <a:endParaRPr lang="zh-CN" altLang="en-US" sz="3200" dirty="0">
                <a:solidFill>
                  <a:schemeClr val="bg2">
                    <a:lumMod val="25000"/>
                  </a:schemeClr>
                </a:solidFill>
                <a:latin typeface="Impact" panose="020B0806030902050204" pitchFamily="34" charset="0"/>
                <a:ea typeface="+mn-ea"/>
              </a:endParaRPr>
            </a:p>
          </p:txBody>
        </p:sp>
      </p:grpSp>
      <p:sp>
        <p:nvSpPr>
          <p:cNvPr id="13" name="矩形 12">
            <a:extLst>
              <a:ext uri="{FF2B5EF4-FFF2-40B4-BE49-F238E27FC236}">
                <a16:creationId xmlns:a16="http://schemas.microsoft.com/office/drawing/2014/main" id="{C138BA11-6E66-4DA8-A6ED-8B5BD2E0509F}"/>
              </a:ext>
            </a:extLst>
          </p:cNvPr>
          <p:cNvSpPr/>
          <p:nvPr/>
        </p:nvSpPr>
        <p:spPr>
          <a:xfrm>
            <a:off x="0" y="254000"/>
            <a:ext cx="609600" cy="238125"/>
          </a:xfrm>
          <a:prstGeom prst="rect">
            <a:avLst/>
          </a:prstGeom>
          <a:gradFill>
            <a:gsLst>
              <a:gs pos="8227">
                <a:srgbClr val="9CC1E5"/>
              </a:gs>
              <a:gs pos="100000">
                <a:schemeClr val="accent5">
                  <a:lumMod val="60000"/>
                  <a:lumOff val="40000"/>
                </a:schemeClr>
              </a:gs>
              <a:gs pos="1000">
                <a:schemeClr val="accent1">
                  <a:lumMod val="60000"/>
                  <a:lumOff val="4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 name="音频 4">
            <a:hlinkClick r:id="" action="ppaction://media"/>
            <a:extLst>
              <a:ext uri="{FF2B5EF4-FFF2-40B4-BE49-F238E27FC236}">
                <a16:creationId xmlns:a16="http://schemas.microsoft.com/office/drawing/2014/main" id="{A8C00F6C-E837-4282-822D-883B0EE80E9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3519057367"/>
      </p:ext>
    </p:extLst>
  </p:cSld>
  <p:clrMapOvr>
    <a:masterClrMapping/>
  </p:clrMapOvr>
  <mc:AlternateContent xmlns:mc="http://schemas.openxmlformats.org/markup-compatibility/2006" xmlns:p14="http://schemas.microsoft.com/office/powerpoint/2010/main">
    <mc:Choice Requires="p14">
      <p:transition spd="med" p14:dur="700" advTm="119238">
        <p:fade/>
      </p:transition>
    </mc:Choice>
    <mc:Fallback xmlns="">
      <p:transition spd="med" advTm="1192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heel(1)">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grpId="1" nodeType="clickEffect">
                                  <p:stCondLst>
                                    <p:cond delay="0"/>
                                  </p:stCondLst>
                                  <p:childTnLst>
                                    <p:animEffect transition="out" filter="wheel(1)">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childTnLst>
                          </p:cTn>
                        </p:par>
                        <p:par>
                          <p:cTn id="17" fill="hold">
                            <p:stCondLst>
                              <p:cond delay="500"/>
                            </p:stCondLst>
                            <p:childTnLst>
                              <p:par>
                                <p:cTn id="18" presetID="21" presetClass="entr" presetSubtype="1"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heel(1)">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xit" presetSubtype="1" fill="hold" grpId="1" nodeType="clickEffect">
                                  <p:stCondLst>
                                    <p:cond delay="0"/>
                                  </p:stCondLst>
                                  <p:childTnLst>
                                    <p:animEffect transition="out" filter="wheel(1)">
                                      <p:cBhvr>
                                        <p:cTn id="24" dur="500"/>
                                        <p:tgtEl>
                                          <p:spTgt spid="26"/>
                                        </p:tgtEl>
                                      </p:cBhvr>
                                    </p:animEffect>
                                    <p:set>
                                      <p:cBhvr>
                                        <p:cTn id="25"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5"/>
                </p:tgtEl>
              </p:cMediaNode>
            </p:audio>
          </p:childTnLst>
        </p:cTn>
      </p:par>
    </p:tnLst>
    <p:bldLst>
      <p:bldP spid="25" grpId="0" animBg="1"/>
      <p:bldP spid="25" grpId="1" animBg="1"/>
      <p:bldP spid="26" grpId="0" animBg="1"/>
      <p:bldP spid="26" grpId="1" animBg="1"/>
    </p:bldLst>
  </p:timing>
  <p:extLst>
    <p:ext uri="{3A86A75C-4F4B-4683-9AE1-C65F6400EC91}">
      <p14:laserTraceLst xmlns:p14="http://schemas.microsoft.com/office/powerpoint/2010/main">
        <p14:tracePtLst>
          <p14:tracePt t="18734" x="5148263" y="3743325"/>
          <p14:tracePt t="18750" x="5091113" y="3752850"/>
          <p14:tracePt t="18765" x="5014913" y="3767138"/>
          <p14:tracePt t="18777" x="4986338" y="3771900"/>
          <p14:tracePt t="18804" x="4953000" y="3786188"/>
          <p14:tracePt t="18812" x="4943475" y="3786188"/>
          <p14:tracePt t="18828" x="4929188" y="3790950"/>
          <p14:tracePt t="18840" x="4905375" y="3810000"/>
          <p14:tracePt t="18856" x="4833938" y="3838575"/>
          <p14:tracePt t="18874" x="4767263" y="3862388"/>
          <p14:tracePt t="18903" x="4610100" y="3890963"/>
          <p14:tracePt t="18928" x="4514850" y="3905250"/>
          <p14:tracePt t="18945" x="4462463" y="3919538"/>
          <p14:tracePt t="18952" x="4429125" y="3929063"/>
          <p14:tracePt t="18971" x="4367213" y="3938588"/>
          <p14:tracePt t="18984" x="4338638" y="3938588"/>
          <p14:tracePt t="18994" x="4300538" y="3938588"/>
          <p14:tracePt t="19011" x="4262438" y="3938588"/>
          <p14:tracePt t="19026" x="4171950" y="3938588"/>
          <p14:tracePt t="19044" x="4143375" y="3938588"/>
          <p14:tracePt t="19054" x="4090988" y="3943350"/>
          <p14:tracePt t="19062" x="4033838" y="3943350"/>
          <p14:tracePt t="19076" x="3981450" y="3943350"/>
          <p14:tracePt t="19089" x="3905250" y="3943350"/>
          <p14:tracePt t="19104" x="3767138" y="3943350"/>
          <p14:tracePt t="19121" x="3681413" y="3933825"/>
          <p14:tracePt t="19137" x="3519488" y="3910013"/>
          <p14:tracePt t="19156" x="3443288" y="3895725"/>
          <p14:tracePt t="19171" x="3305175" y="3867150"/>
          <p14:tracePt t="19186" x="3252788" y="3862388"/>
          <p14:tracePt t="19195" x="3219450" y="3857625"/>
          <p14:tracePt t="19213" x="3195638" y="3857625"/>
          <p14:tracePt t="19220" x="3186113" y="3857625"/>
          <p14:tracePt t="19234" x="3181350" y="3857625"/>
          <p14:tracePt t="19303" x="3176588" y="3857625"/>
          <p14:tracePt t="19325" x="3162300" y="3848100"/>
          <p14:tracePt t="19343" x="3124200" y="3819525"/>
          <p14:tracePt t="19371" x="3081338" y="3781425"/>
          <p14:tracePt t="19388" x="3019425" y="3729038"/>
          <p14:tracePt t="19415" x="2976563" y="3690938"/>
          <p14:tracePt t="19433" x="2943225" y="3657600"/>
          <p14:tracePt t="19460" x="2900363" y="3614738"/>
          <p14:tracePt t="19479" x="2867025" y="3581400"/>
          <p14:tracePt t="19501" x="2833688" y="3548063"/>
          <p14:tracePt t="19529" x="2795588" y="3519488"/>
          <p14:tracePt t="19547" x="2757488" y="3500438"/>
          <p14:tracePt t="19574" x="2709863" y="3486150"/>
          <p14:tracePt t="19593" x="2633663" y="3471863"/>
          <p14:tracePt t="19614" x="2533650" y="3452813"/>
          <p14:tracePt t="19636" x="2433638" y="3433763"/>
          <p14:tracePt t="19658" x="2352675" y="3433763"/>
          <p14:tracePt t="19683" x="2276475" y="3438525"/>
          <p14:tracePt t="19707" x="2200275" y="3462338"/>
          <p14:tracePt t="19728" x="2162175" y="3481388"/>
          <p14:tracePt t="19740" x="2133600" y="3509963"/>
          <p14:tracePt t="19750" x="2114550" y="3543300"/>
          <p14:tracePt t="19759" x="2095500" y="3576638"/>
          <p14:tracePt t="19777" x="2090738" y="3609975"/>
          <p14:tracePt t="19782" x="2081213" y="3662363"/>
          <p14:tracePt t="19797" x="2071688" y="3719513"/>
          <p14:tracePt t="19811" x="2057400" y="3752850"/>
          <p14:tracePt t="19823" x="2043113" y="3843338"/>
          <p14:tracePt t="19840" x="2043113" y="3900488"/>
          <p14:tracePt t="19853" x="2043113" y="3952875"/>
          <p14:tracePt t="19861" x="2043113" y="3995738"/>
          <p14:tracePt t="19874" x="2043113" y="4057650"/>
          <p14:tracePt t="19887" x="2052638" y="4124325"/>
          <p14:tracePt t="19903" x="2076450" y="4238625"/>
          <p14:tracePt t="19921" x="2090738" y="4295775"/>
          <p14:tracePt t="19937" x="2143125" y="4419600"/>
          <p14:tracePt t="19960" x="2190750" y="4543425"/>
          <p14:tracePt t="19978" x="2219325" y="4610100"/>
          <p14:tracePt t="19987" x="2243138" y="4657725"/>
          <p14:tracePt t="20006" x="2309813" y="4767263"/>
          <p14:tracePt t="20015" x="2343150" y="4810125"/>
          <p14:tracePt t="20025" x="2376488" y="4862513"/>
          <p14:tracePt t="20042" x="2419350" y="4910138"/>
          <p14:tracePt t="20056" x="2457450" y="4953000"/>
          <p14:tracePt t="20073" x="2552700" y="5038725"/>
          <p14:tracePt t="20083" x="2590800" y="5076825"/>
          <p14:tracePt t="20102" x="2633663" y="5105400"/>
          <p14:tracePt t="20108" x="2671763" y="5133975"/>
          <p14:tracePt t="20122" x="2709863" y="5157788"/>
          <p14:tracePt t="20135" x="2762250" y="5181600"/>
          <p14:tracePt t="20142" x="2800350" y="5205413"/>
          <p14:tracePt t="20154" x="2852738" y="5224463"/>
          <p14:tracePt t="20171" x="2971800" y="5267325"/>
          <p14:tracePt t="20187" x="3024188" y="5276850"/>
          <p14:tracePt t="20205" x="3100388" y="5286375"/>
          <p14:tracePt t="20227" x="3138488" y="5291138"/>
          <p14:tracePt t="20233" x="3176588" y="5291138"/>
          <p14:tracePt t="20248" x="3195638" y="5291138"/>
          <p14:tracePt t="20261" x="3238500" y="5291138"/>
          <p14:tracePt t="20279" x="3257550" y="5276850"/>
          <p14:tracePt t="20292" x="3267075" y="5253038"/>
          <p14:tracePt t="20306" x="3290888" y="5219700"/>
          <p14:tracePt t="20325" x="3295650" y="5191125"/>
          <p14:tracePt t="20340" x="3305175" y="5133975"/>
          <p14:tracePt t="20355" x="3309938" y="5086350"/>
          <p14:tracePt t="20365" x="3309938" y="5048250"/>
          <p14:tracePt t="20383" x="3309938" y="4991100"/>
          <p14:tracePt t="20390" x="3295650" y="4943475"/>
          <p14:tracePt t="20404" x="3276600" y="4905375"/>
          <p14:tracePt t="20420" x="3233738" y="4829175"/>
          <p14:tracePt t="20430" x="3214688" y="4795838"/>
          <p14:tracePt t="20452" x="3171825" y="4729163"/>
          <p14:tracePt t="20473" x="3152775" y="4700588"/>
          <p14:tracePt t="20481" x="3119438" y="4657725"/>
          <p14:tracePt t="20496" x="3100388" y="4610100"/>
          <p14:tracePt t="20508" x="3062288" y="4548188"/>
          <p14:tracePt t="20514" x="3014663" y="4491038"/>
          <p14:tracePt t="20527" x="2981325" y="4448175"/>
          <p14:tracePt t="20539" x="2943225" y="4400550"/>
          <p14:tracePt t="20558" x="2857500" y="4324350"/>
          <p14:tracePt t="20573" x="2809875" y="4276725"/>
          <p14:tracePt t="20589" x="2719388" y="4195763"/>
          <p14:tracePt t="20608" x="2667000" y="4152900"/>
          <p14:tracePt t="20619" x="2619375" y="4119563"/>
          <p14:tracePt t="20627" x="2547938" y="4081463"/>
          <p14:tracePt t="20640" x="2495550" y="4048125"/>
          <p14:tracePt t="20651" x="2447925" y="4033838"/>
          <p14:tracePt t="20662" x="2395538" y="4010025"/>
          <p14:tracePt t="20672" x="2338388" y="3995738"/>
          <p14:tracePt t="20682" x="2300288" y="3981450"/>
          <p14:tracePt t="20696" x="2247900" y="3962400"/>
          <p14:tracePt t="20709" x="2200275" y="3952875"/>
          <p14:tracePt t="20715" x="2166938" y="3943350"/>
          <p14:tracePt t="20731" x="2128838" y="3933825"/>
          <p14:tracePt t="20742" x="2090738" y="3924300"/>
          <p14:tracePt t="20754" x="2062163" y="3919538"/>
          <p14:tracePt t="20766" x="2028825" y="3910013"/>
          <p14:tracePt t="20776" x="1995488" y="3905250"/>
          <p14:tracePt t="20782" x="1976438" y="3895725"/>
          <p14:tracePt t="20799" x="1952625" y="3895725"/>
          <p14:tracePt t="20809" x="1947863" y="3895725"/>
          <p14:tracePt t="20826" x="1943100" y="3895725"/>
          <p14:tracePt t="21121" x="1971675" y="3895725"/>
          <p14:tracePt t="21149" x="2157413" y="3929063"/>
          <p14:tracePt t="21168" x="2495550" y="4029075"/>
          <p14:tracePt t="21194" x="2752725" y="4114800"/>
          <p14:tracePt t="21207" x="3481388" y="4405313"/>
          <p14:tracePt t="21228" x="3671888" y="4514850"/>
          <p14:tracePt t="21234" x="3862388" y="4619625"/>
          <p14:tracePt t="21249" x="3967163" y="4705350"/>
          <p14:tracePt t="21260" x="4095750" y="4829175"/>
          <p14:tracePt t="21275" x="4238625" y="4995863"/>
          <p14:tracePt t="21305" x="4310063" y="5081588"/>
          <p14:tracePt t="21311" x="4338638" y="5124450"/>
          <p14:tracePt t="21327" x="4395788" y="5181600"/>
          <p14:tracePt t="21341" x="4514850" y="5262563"/>
          <p14:tracePt t="21358" x="4572000" y="5286375"/>
          <p14:tracePt t="21371" x="4614863" y="5291138"/>
          <p14:tracePt t="21386" x="4662488" y="5291138"/>
          <p14:tracePt t="21405" x="4681538" y="5291138"/>
          <p14:tracePt t="21419" x="4710113" y="5291138"/>
          <p14:tracePt t="21431" x="4767263" y="5291138"/>
          <p14:tracePt t="21449" x="4805363" y="5291138"/>
          <p14:tracePt t="21462" x="4838700" y="5276850"/>
          <p14:tracePt t="21471" x="4876800" y="5253038"/>
          <p14:tracePt t="21488" x="4910138" y="5214938"/>
          <p14:tracePt t="21509" x="4919663" y="5138738"/>
          <p14:tracePt t="21529" x="4910138" y="5076825"/>
          <p14:tracePt t="21543" x="4814888" y="4872038"/>
          <p14:tracePt t="21561" x="4710113" y="4719638"/>
          <p14:tracePt t="21574" x="4643438" y="4614863"/>
          <p14:tracePt t="21589" x="4505325" y="4419600"/>
          <p14:tracePt t="21614" x="4371975" y="4243388"/>
          <p14:tracePt t="21622" x="4324350" y="4176713"/>
          <p14:tracePt t="21638" x="4286250" y="4124325"/>
          <p14:tracePt t="21652" x="4248150" y="4076700"/>
          <p14:tracePt t="21667" x="4181475" y="3986213"/>
          <p14:tracePt t="21685" x="4143375" y="3938588"/>
          <p14:tracePt t="21698" x="4081463" y="3867150"/>
          <p14:tracePt t="21712" x="3933825" y="3714750"/>
          <p14:tracePt t="21732" x="3852863" y="3657600"/>
          <p14:tracePt t="21745" x="3790950" y="3605213"/>
          <p14:tracePt t="21755" x="3714750" y="3543300"/>
          <p14:tracePt t="21764" x="3633788" y="3490913"/>
          <p14:tracePt t="21778" x="3590925" y="3462338"/>
          <p14:tracePt t="21790" x="3538538" y="3429000"/>
          <p14:tracePt t="21796" x="3486150" y="3395663"/>
          <p14:tracePt t="21815" x="3400425" y="3348038"/>
          <p14:tracePt t="21825" x="3357563" y="3338513"/>
          <p14:tracePt t="21845" x="3338513" y="3338513"/>
          <p14:tracePt t="21855" x="3328988" y="3338513"/>
          <p14:tracePt t="21903" x="3276600" y="3405188"/>
          <p14:tracePt t="21911" x="3257550" y="3481388"/>
          <p14:tracePt t="21931" x="3248025" y="3548063"/>
          <p14:tracePt t="21947" x="3243263" y="3624263"/>
          <p14:tracePt t="21953" x="3243263" y="3686175"/>
          <p14:tracePt t="21967" x="3252788" y="3748088"/>
          <p14:tracePt t="21980" x="3286125" y="3814763"/>
          <p14:tracePt t="21989" x="3333750" y="3890963"/>
          <p14:tracePt t="22008" x="3419475" y="4019550"/>
          <p14:tracePt t="22016" x="3476625" y="4086225"/>
          <p14:tracePt t="22035" x="3562350" y="4195763"/>
          <p14:tracePt t="22052" x="3714750" y="4386263"/>
          <p14:tracePt t="22070" x="3810000" y="4505325"/>
          <p14:tracePt t="22079" x="3881438" y="4576763"/>
          <p14:tracePt t="22090" x="3952875" y="4643438"/>
          <p14:tracePt t="22105" x="4014788" y="4705350"/>
          <p14:tracePt t="22114" x="4105275" y="4767263"/>
          <p14:tracePt t="22123" x="4167188" y="4800600"/>
          <p14:tracePt t="22136" x="4229100" y="4824413"/>
          <p14:tracePt t="22149" x="4286250" y="4843463"/>
          <p14:tracePt t="22159" x="4343400" y="4852988"/>
          <p14:tracePt t="22168" x="4400550" y="4862513"/>
          <p14:tracePt t="22181" x="4471988" y="4876800"/>
          <p14:tracePt t="22193" x="4543425" y="4886325"/>
          <p14:tracePt t="22199" x="4595813" y="4891088"/>
          <p14:tracePt t="22215" x="4643438" y="4891088"/>
          <p14:tracePt t="22227" x="4681538" y="4886325"/>
          <p14:tracePt t="22239" x="4714875" y="4876800"/>
          <p14:tracePt t="22247" x="4738688" y="4852988"/>
          <p14:tracePt t="22261" x="4762500" y="4819650"/>
          <p14:tracePt t="22273" x="4781550" y="4786313"/>
          <p14:tracePt t="22279" x="4791075" y="4738688"/>
          <p14:tracePt t="22291" x="4810125" y="4681538"/>
          <p14:tracePt t="22305" x="4824413" y="4614863"/>
          <p14:tracePt t="22322" x="4829175" y="4481513"/>
          <p14:tracePt t="22338" x="4829175" y="4395788"/>
          <p14:tracePt t="22351" x="4824413" y="4343400"/>
          <p14:tracePt t="22358" x="4805363" y="4271963"/>
          <p14:tracePt t="22372" x="4791075" y="4219575"/>
          <p14:tracePt t="22389" x="4719638" y="4048125"/>
          <p14:tracePt t="22406" x="4691063" y="3967163"/>
          <p14:tracePt t="22416" x="4643438" y="3881438"/>
          <p14:tracePt t="22429" x="4591050" y="3800475"/>
          <p14:tracePt t="22441" x="4552950" y="3762375"/>
          <p14:tracePt t="22447" x="4514850" y="3719513"/>
          <p14:tracePt t="22462" x="4471988" y="3676650"/>
          <p14:tracePt t="22482" x="4386263" y="3600450"/>
          <p14:tracePt t="22508" x="4295775" y="3552825"/>
          <p14:tracePt t="22529" x="4195763" y="3490913"/>
          <p14:tracePt t="22549" x="4086225" y="3452813"/>
          <p14:tracePt t="22575" x="4010025" y="3429000"/>
          <p14:tracePt t="22590" x="3857625" y="3400425"/>
          <p14:tracePt t="22607" x="3800475" y="3390900"/>
          <p14:tracePt t="22625" x="3705225" y="3376613"/>
          <p14:tracePt t="22640" x="3657600" y="3362325"/>
          <p14:tracePt t="22652" x="3633788" y="3362325"/>
          <p14:tracePt t="22665" x="3605213" y="3362325"/>
          <p14:tracePt t="22677" x="3586163" y="3362325"/>
          <p14:tracePt t="22685" x="3576638" y="3362325"/>
          <p14:tracePt t="22699" x="3567113" y="3362325"/>
          <p14:tracePt t="22711" x="3552825" y="3362325"/>
          <p14:tracePt t="22722" x="3548063" y="3362325"/>
          <p14:tracePt t="25446" x="2933700" y="3676650"/>
          <p14:tracePt t="25467" x="2819400" y="3743325"/>
          <p14:tracePt t="25483" x="2728913" y="3795713"/>
          <p14:tracePt t="25500" x="2681288" y="3819525"/>
          <p14:tracePt t="25528" x="2557463" y="3890963"/>
          <p14:tracePt t="25549" x="2476500" y="3948113"/>
          <p14:tracePt t="25572" x="2409825" y="3995738"/>
          <p14:tracePt t="25589" x="2376488" y="4024313"/>
          <p14:tracePt t="25605" x="2300288" y="4067175"/>
          <p14:tracePt t="25625" x="2243138" y="4100513"/>
          <p14:tracePt t="25635" x="2195513" y="4133850"/>
          <p14:tracePt t="25648" x="2166938" y="4152900"/>
          <p14:tracePt t="25654" x="2143125" y="4171950"/>
          <p14:tracePt t="25671" x="2133600" y="4176713"/>
          <p14:tracePt t="25680" x="2128838" y="4181475"/>
          <p14:tracePt t="25688" x="2119313" y="4186238"/>
          <p14:tracePt t="25702" x="2114550" y="4191000"/>
          <p14:tracePt t="25717" x="2100263" y="4200525"/>
          <p14:tracePt t="25733" x="2095500" y="4205288"/>
          <p14:tracePt t="25747" x="2081213" y="4210050"/>
          <p14:tracePt t="25760" x="2062163" y="4219575"/>
          <p14:tracePt t="25775" x="2043113" y="4229100"/>
          <p14:tracePt t="25796" x="2028825" y="4243388"/>
          <p14:tracePt t="25808" x="2019300" y="4248150"/>
          <p14:tracePt t="25828" x="2009775" y="4257675"/>
          <p14:tracePt t="25839" x="2009775" y="4262438"/>
          <p14:tracePt t="25846" x="2000250" y="4271963"/>
          <p14:tracePt t="25871" x="1995488" y="4271963"/>
          <p14:tracePt t="49554" x="2681288" y="3852863"/>
          <p14:tracePt t="49557" x="2733675" y="3824288"/>
          <p14:tracePt t="49576" x="2786063" y="3805238"/>
          <p14:tracePt t="49586" x="2809875" y="3795713"/>
          <p14:tracePt t="49594" x="2828925" y="3786188"/>
          <p14:tracePt t="49611" x="2843213" y="3781425"/>
          <p14:tracePt t="49618" x="2847975" y="3776663"/>
          <p14:tracePt t="49627" x="2867025" y="3767138"/>
          <p14:tracePt t="49644" x="2876550" y="3757613"/>
          <p14:tracePt t="49649" x="2890838" y="3738563"/>
          <p14:tracePt t="49678" x="2919413" y="3709988"/>
          <p14:tracePt t="49684" x="2957513" y="3695700"/>
          <p14:tracePt t="49711" x="3048000" y="3671888"/>
          <p14:tracePt t="49714" x="3109913" y="3652838"/>
          <p14:tracePt t="49745" x="3205163" y="3629025"/>
          <p14:tracePt t="49749" x="3224213" y="3629025"/>
          <p14:tracePt t="49764" x="3243263" y="3624263"/>
          <p14:tracePt t="49778" x="3271838" y="3614738"/>
          <p14:tracePt t="49795" x="3333750" y="3600450"/>
          <p14:tracePt t="49812" x="3376613" y="3586163"/>
          <p14:tracePt t="49822" x="3424238" y="3562350"/>
          <p14:tracePt t="49836" x="3457575" y="3548063"/>
          <p14:tracePt t="49845" x="3486150" y="3533775"/>
          <p14:tracePt t="49861" x="3509963" y="3519488"/>
          <p14:tracePt t="49878" x="3514725" y="3519488"/>
          <p14:tracePt t="49902" x="3519488" y="3514725"/>
          <p14:tracePt t="49920" x="3524250" y="3509963"/>
          <p14:tracePt t="49931" x="3529013" y="3505200"/>
          <p14:tracePt t="49947" x="3538538" y="3500438"/>
          <p14:tracePt t="49961" x="3548063" y="3495675"/>
          <p14:tracePt t="49978" x="3552825" y="3490913"/>
          <p14:tracePt t="49997" x="3562350" y="3486150"/>
          <p14:tracePt t="50011" x="3567113" y="3481388"/>
          <p14:tracePt t="50028" x="3576638" y="3481388"/>
          <p14:tracePt t="50044" x="3581400" y="3476625"/>
          <p14:tracePt t="50076" x="3586163" y="3476625"/>
          <p14:tracePt t="50222" x="3595688" y="3476625"/>
          <p14:tracePt t="50246" x="3629025" y="3500438"/>
          <p14:tracePt t="50268" x="3667125" y="3543300"/>
          <p14:tracePt t="50290" x="3700463" y="3581400"/>
          <p14:tracePt t="50311" x="3719513" y="3629025"/>
          <p14:tracePt t="50333" x="3757613" y="3686175"/>
          <p14:tracePt t="50361" x="3786188" y="3733800"/>
          <p14:tracePt t="50394" x="3814763" y="3781425"/>
          <p14:tracePt t="50411" x="3848100" y="3829050"/>
          <p14:tracePt t="50428" x="3900488" y="3886200"/>
          <p14:tracePt t="50449" x="3962400" y="3952875"/>
          <p14:tracePt t="50469" x="4052888" y="4019550"/>
          <p14:tracePt t="50493" x="4143375" y="4086225"/>
          <p14:tracePt t="50514" x="4243388" y="4162425"/>
          <p14:tracePt t="50538" x="4295775" y="4200525"/>
          <p14:tracePt t="50547" x="4376738" y="4252913"/>
          <p14:tracePt t="50558" x="4424363" y="4276725"/>
          <p14:tracePt t="50571" x="4476750" y="4295775"/>
          <p14:tracePt t="50582" x="4519613" y="4319588"/>
          <p14:tracePt t="50594" x="4576763" y="4343400"/>
          <p14:tracePt t="50611" x="4624388" y="4371975"/>
          <p14:tracePt t="50615" x="4672013" y="4391025"/>
          <p14:tracePt t="50628" x="4714875" y="4410075"/>
          <p14:tracePt t="50644" x="4762500" y="4424363"/>
          <p14:tracePt t="50661" x="4838700" y="4433888"/>
          <p14:tracePt t="50678" x="4886325" y="4433888"/>
          <p14:tracePt t="50695" x="4967288" y="4429125"/>
          <p14:tracePt t="50711" x="5000625" y="4419600"/>
          <p14:tracePt t="50728" x="5053013" y="4386263"/>
          <p14:tracePt t="50745" x="5062538" y="4371975"/>
          <p14:tracePt t="50761" x="5091113" y="4338638"/>
          <p14:tracePt t="50778" x="5091113" y="4329113"/>
          <p14:tracePt t="50795" x="5105400" y="4281488"/>
          <p14:tracePt t="50811" x="5105400" y="4252913"/>
          <p14:tracePt t="50828" x="5105400" y="4162425"/>
          <p14:tracePt t="50845" x="5105400" y="4129088"/>
          <p14:tracePt t="50861" x="5105400" y="4043363"/>
          <p14:tracePt t="50878" x="5100638" y="3990975"/>
          <p14:tracePt t="50896" x="5072063" y="3900488"/>
          <p14:tracePt t="50911" x="5057775" y="3848100"/>
          <p14:tracePt t="50928" x="5010150" y="3752850"/>
          <p14:tracePt t="50945" x="4986338" y="3700463"/>
          <p14:tracePt t="50962" x="4953000" y="3657600"/>
          <p14:tracePt t="50964" x="4929188" y="3629025"/>
          <p14:tracePt t="50978" x="4900613" y="3595688"/>
          <p14:tracePt t="50995" x="4872038" y="3571875"/>
          <p14:tracePt t="51012" x="4819650" y="3524250"/>
          <p14:tracePt t="51028" x="4791075" y="3495675"/>
          <p14:tracePt t="51031" x="4762500" y="3476625"/>
          <p14:tracePt t="51045" x="4724400" y="3452813"/>
          <p14:tracePt t="51062" x="4686300" y="3438525"/>
          <p14:tracePt t="51079" x="4629150" y="3409950"/>
          <p14:tracePt t="51095" x="4591050" y="3395663"/>
          <p14:tracePt t="51100" x="4552950" y="3381375"/>
          <p14:tracePt t="51113" x="4514850" y="3371850"/>
          <p14:tracePt t="51128" x="4476750" y="3362325"/>
          <p14:tracePt t="51133" x="4438650" y="3357563"/>
          <p14:tracePt t="51146" x="4400550" y="3352800"/>
          <p14:tracePt t="51162" x="4362450" y="3352800"/>
          <p14:tracePt t="51178" x="4281488" y="3352800"/>
          <p14:tracePt t="51195" x="4243388" y="3348038"/>
          <p14:tracePt t="51212" x="4181475" y="3348038"/>
          <p14:tracePt t="51228" x="4152900" y="3348038"/>
          <p14:tracePt t="51245" x="4114800" y="3352800"/>
          <p14:tracePt t="51262" x="4090988" y="3352800"/>
          <p14:tracePt t="51278" x="4024313" y="3381375"/>
          <p14:tracePt t="51295" x="4010025" y="3386138"/>
          <p14:tracePt t="51312" x="3957638" y="3419475"/>
          <p14:tracePt t="51329" x="3943350" y="3433763"/>
          <p14:tracePt t="51345" x="3900488" y="3471863"/>
          <p14:tracePt t="51363" x="3886200" y="3490913"/>
          <p14:tracePt t="51383" x="3848100" y="3543300"/>
          <p14:tracePt t="51390" x="3843338" y="3557588"/>
          <p14:tracePt t="51407" x="3833813" y="3581400"/>
          <p14:tracePt t="51428" x="3824288" y="3643313"/>
          <p14:tracePt t="51448" x="3824288" y="3705225"/>
          <p14:tracePt t="51467" x="3824288" y="3743325"/>
          <p14:tracePt t="51481" x="3824288" y="3819525"/>
          <p14:tracePt t="51494" x="3829050" y="3867150"/>
          <p14:tracePt t="51511" x="3838575" y="3914775"/>
          <p14:tracePt t="51526" x="3867150" y="4005263"/>
          <p14:tracePt t="51553" x="3905250" y="4095750"/>
          <p14:tracePt t="51569" x="3938588" y="4157663"/>
          <p14:tracePt t="51575" x="3990975" y="4224338"/>
          <p14:tracePt t="51592" x="4019550" y="4271963"/>
          <p14:tracePt t="51606" x="4119563" y="4367213"/>
          <p14:tracePt t="51626" x="4167188" y="4410075"/>
          <p14:tracePt t="51635" x="4219575" y="4443413"/>
          <p14:tracePt t="51647" x="4271963" y="4471988"/>
          <p14:tracePt t="51654" x="4343400" y="4505325"/>
          <p14:tracePt t="51671" x="4414838" y="4543425"/>
          <p14:tracePt t="51681" x="4467225" y="4567238"/>
          <p14:tracePt t="51687" x="4529138" y="4610100"/>
          <p14:tracePt t="51701" x="4605338" y="4652963"/>
          <p14:tracePt t="51716" x="4714875" y="4719638"/>
          <p14:tracePt t="51730" x="4767263" y="4743450"/>
          <p14:tracePt t="51746" x="4819650" y="4781550"/>
          <p14:tracePt t="51761" x="4938713" y="4829175"/>
          <p14:tracePt t="51778" x="5000625" y="4848225"/>
          <p14:tracePt t="51792" x="5048250" y="4852988"/>
          <p14:tracePt t="51800" x="5086350" y="4857750"/>
          <p14:tracePt t="51813" x="5143500" y="4857750"/>
          <p14:tracePt t="51832" x="5253038" y="4843463"/>
          <p14:tracePt t="51846" x="5300663" y="4824413"/>
          <p14:tracePt t="51863" x="5376863" y="4776788"/>
          <p14:tracePt t="51879" x="5419725" y="4738688"/>
          <p14:tracePt t="51890" x="5457825" y="4695825"/>
          <p14:tracePt t="51952" x="5610225" y="4319588"/>
          <p14:tracePt t="51975" x="5610225" y="4205288"/>
          <p14:tracePt t="51993" x="5591175" y="4071938"/>
          <p14:tracePt t="52015" x="5548313" y="3952875"/>
          <p14:tracePt t="52040" x="5491163" y="3833813"/>
          <p14:tracePt t="52059" x="5424488" y="3733800"/>
          <p14:tracePt t="52085" x="5353050" y="3652838"/>
          <p14:tracePt t="52107" x="5281613" y="3581400"/>
          <p14:tracePt t="52129" x="5210175" y="3519488"/>
          <p14:tracePt t="52153" x="5153025" y="3476625"/>
          <p14:tracePt t="52171" x="5129213" y="3462338"/>
          <p14:tracePt t="52197" x="5110163" y="3448050"/>
          <p14:tracePt t="52216" x="5091113" y="3448050"/>
          <p14:tracePt t="52242" x="5067300" y="3438525"/>
          <p14:tracePt t="52265" x="5038725" y="3438525"/>
          <p14:tracePt t="52287" x="5014913" y="3429000"/>
          <p14:tracePt t="52308" x="4995863" y="3429000"/>
          <p14:tracePt t="52323" x="4972050" y="3419475"/>
          <p14:tracePt t="52335" x="4938713" y="3414713"/>
          <p14:tracePt t="52355" x="4919663" y="3409950"/>
          <p14:tracePt t="52363" x="4891088" y="3409950"/>
          <p14:tracePt t="52380" x="4852988" y="3409950"/>
          <p14:tracePt t="52400" x="4838700" y="3405188"/>
          <p14:tracePt t="52417" x="4805363" y="3405188"/>
          <p14:tracePt t="52428" x="4795838" y="3405188"/>
          <p14:tracePt t="52449" x="4776788" y="3405188"/>
          <p14:tracePt t="52467" x="4767263" y="3405188"/>
          <p14:tracePt t="52480" x="4757738" y="3405188"/>
          <p14:tracePt t="52487" x="4748213" y="3405188"/>
          <p14:tracePt t="52498" x="4733925" y="3405188"/>
          <p14:tracePt t="52514" x="4719638" y="3405188"/>
          <p14:tracePt t="52525" x="4700588" y="3405188"/>
          <p14:tracePt t="52531" x="4695825" y="3405188"/>
          <p14:tracePt t="52545" x="4681538" y="3405188"/>
          <p14:tracePt t="52557" x="4667250" y="3405188"/>
          <p14:tracePt t="52568" x="4638675" y="3409950"/>
          <p14:tracePt t="52581" x="4605338" y="3419475"/>
          <p14:tracePt t="52588" x="4576763" y="3429000"/>
          <p14:tracePt t="52603" x="4538663" y="3438525"/>
          <p14:tracePt t="52614" x="4495800" y="3448050"/>
          <p14:tracePt t="52621" x="4476750" y="3452813"/>
          <p14:tracePt t="52636" x="4457700" y="3462338"/>
          <p14:tracePt t="52647" x="4443413" y="3467100"/>
          <p14:tracePt t="52665" x="4433888" y="3471863"/>
          <p14:tracePt t="52713" x="4429125" y="3471863"/>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6">
            <a:extLst>
              <a:ext uri="{28A0092B-C50C-407E-A947-70E740481C1C}">
                <a14:useLocalDpi xmlns:a14="http://schemas.microsoft.com/office/drawing/2010/main" val="0"/>
              </a:ext>
            </a:extLst>
          </a:blip>
          <a:srcRect r="49675"/>
          <a:stretch/>
        </p:blipFill>
        <p:spPr>
          <a:xfrm>
            <a:off x="9085385" y="750177"/>
            <a:ext cx="2617666" cy="2315074"/>
          </a:xfrm>
          <a:prstGeom prst="rect">
            <a:avLst/>
          </a:prstGeom>
        </p:spPr>
      </p:pic>
      <p:sp>
        <p:nvSpPr>
          <p:cNvPr id="51" name="矩形 50"/>
          <p:cNvSpPr/>
          <p:nvPr/>
        </p:nvSpPr>
        <p:spPr>
          <a:xfrm>
            <a:off x="371320" y="671741"/>
            <a:ext cx="1800173" cy="461665"/>
          </a:xfrm>
          <a:prstGeom prst="rect">
            <a:avLst/>
          </a:prstGeom>
        </p:spPr>
        <p:txBody>
          <a:bodyPr wrap="none">
            <a:spAutoFit/>
          </a:bodyPr>
          <a:lstStyle/>
          <a:p>
            <a:r>
              <a:rPr lang="en-US" altLang="zh-CN" sz="2400" b="1">
                <a:latin typeface="微软雅黑" panose="020B0503020204020204" pitchFamily="34" charset="-122"/>
                <a:ea typeface="微软雅黑" panose="020B0503020204020204" pitchFamily="34" charset="-122"/>
              </a:rPr>
              <a:t>Evaluation</a:t>
            </a:r>
            <a:endParaRPr lang="en-US" altLang="zh-CN" sz="2400" b="1" dirty="0">
              <a:latin typeface="微软雅黑" panose="020B0503020204020204" pitchFamily="34" charset="-122"/>
              <a:ea typeface="微软雅黑" panose="020B0503020204020204" pitchFamily="34" charset="-122"/>
            </a:endParaRPr>
          </a:p>
        </p:txBody>
      </p:sp>
      <p:sp>
        <p:nvSpPr>
          <p:cNvPr id="5" name="矩形 4"/>
          <p:cNvSpPr/>
          <p:nvPr/>
        </p:nvSpPr>
        <p:spPr>
          <a:xfrm>
            <a:off x="8408473" y="5370277"/>
            <a:ext cx="3806194" cy="646331"/>
          </a:xfrm>
          <a:prstGeom prst="rect">
            <a:avLst/>
          </a:prstGeom>
        </p:spPr>
        <p:txBody>
          <a:bodyPr wrap="square">
            <a:spAutoFit/>
          </a:bodyPr>
          <a:lstStyle/>
          <a:p>
            <a:pPr algn="ctr"/>
            <a:r>
              <a:rPr lang="en-US" altLang="zh-CN" dirty="0">
                <a:latin typeface="微软雅黑" panose="020B0503020204020204" pitchFamily="34" charset="-122"/>
                <a:ea typeface="微软雅黑" panose="020B0503020204020204" pitchFamily="34" charset="-122"/>
              </a:rPr>
              <a:t>ROC of glaucoma forecast and ablation experiment</a:t>
            </a:r>
            <a:endParaRPr lang="zh-CN" altLang="en-US" dirty="0">
              <a:latin typeface="微软雅黑" panose="020B0503020204020204" pitchFamily="34" charset="-122"/>
              <a:ea typeface="微软雅黑" panose="020B0503020204020204" pitchFamily="34" charset="-122"/>
            </a:endParaRPr>
          </a:p>
        </p:txBody>
      </p:sp>
      <p:graphicFrame>
        <p:nvGraphicFramePr>
          <p:cNvPr id="52" name="表格 51"/>
          <p:cNvGraphicFramePr>
            <a:graphicFrameLocks noGrp="1"/>
          </p:cNvGraphicFramePr>
          <p:nvPr>
            <p:extLst>
              <p:ext uri="{D42A27DB-BD31-4B8C-83A1-F6EECF244321}">
                <p14:modId xmlns:p14="http://schemas.microsoft.com/office/powerpoint/2010/main" val="1813223369"/>
              </p:ext>
            </p:extLst>
          </p:nvPr>
        </p:nvGraphicFramePr>
        <p:xfrm>
          <a:off x="371320" y="1997388"/>
          <a:ext cx="8121084" cy="3786411"/>
        </p:xfrm>
        <a:graphic>
          <a:graphicData uri="http://schemas.openxmlformats.org/drawingml/2006/table">
            <a:tbl>
              <a:tblPr/>
              <a:tblGrid>
                <a:gridCol w="3834534">
                  <a:extLst>
                    <a:ext uri="{9D8B030D-6E8A-4147-A177-3AD203B41FA5}">
                      <a16:colId xmlns:a16="http://schemas.microsoft.com/office/drawing/2014/main" val="2697646146"/>
                    </a:ext>
                  </a:extLst>
                </a:gridCol>
                <a:gridCol w="1030932">
                  <a:extLst>
                    <a:ext uri="{9D8B030D-6E8A-4147-A177-3AD203B41FA5}">
                      <a16:colId xmlns:a16="http://schemas.microsoft.com/office/drawing/2014/main" val="3560161443"/>
                    </a:ext>
                  </a:extLst>
                </a:gridCol>
                <a:gridCol w="1314439">
                  <a:extLst>
                    <a:ext uri="{9D8B030D-6E8A-4147-A177-3AD203B41FA5}">
                      <a16:colId xmlns:a16="http://schemas.microsoft.com/office/drawing/2014/main" val="1543958592"/>
                    </a:ext>
                  </a:extLst>
                </a:gridCol>
                <a:gridCol w="1116230">
                  <a:extLst>
                    <a:ext uri="{9D8B030D-6E8A-4147-A177-3AD203B41FA5}">
                      <a16:colId xmlns:a16="http://schemas.microsoft.com/office/drawing/2014/main" val="2167776330"/>
                    </a:ext>
                  </a:extLst>
                </a:gridCol>
                <a:gridCol w="824949">
                  <a:extLst>
                    <a:ext uri="{9D8B030D-6E8A-4147-A177-3AD203B41FA5}">
                      <a16:colId xmlns:a16="http://schemas.microsoft.com/office/drawing/2014/main" val="1801098075"/>
                    </a:ext>
                  </a:extLst>
                </a:gridCol>
              </a:tblGrid>
              <a:tr h="642740">
                <a:tc>
                  <a:txBody>
                    <a:bodyPr/>
                    <a:lstStyle/>
                    <a:p>
                      <a:pPr algn="ctr" fontAlgn="ctr"/>
                      <a:r>
                        <a:rPr lang="en-US" altLang="zh-CN" sz="1600" b="1" i="0" u="none" strike="noStrike" dirty="0">
                          <a:solidFill>
                            <a:schemeClr val="bg1"/>
                          </a:solidFill>
                          <a:effectLst/>
                          <a:latin typeface="微软雅黑" panose="020B0503020204020204" pitchFamily="34" charset="-122"/>
                          <a:ea typeface="微软雅黑" panose="020B0503020204020204" pitchFamily="34" charset="-122"/>
                        </a:rPr>
                        <a:t>Methods</a:t>
                      </a:r>
                      <a:endParaRPr lang="zh-CN" altLang="en-US" sz="16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94A7F"/>
                    </a:solidFill>
                  </a:tcPr>
                </a:tc>
                <a:tc>
                  <a:txBody>
                    <a:bodyPr/>
                    <a:lstStyle/>
                    <a:p>
                      <a:pPr algn="ctr" fontAlgn="ctr"/>
                      <a:r>
                        <a:rPr lang="en-US" altLang="zh-CN" sz="1600" b="1" i="0" u="none" strike="noStrike" dirty="0">
                          <a:solidFill>
                            <a:schemeClr val="bg1"/>
                          </a:solidFill>
                          <a:effectLst/>
                          <a:latin typeface="微软雅黑" panose="020B0503020204020204" pitchFamily="34" charset="-122"/>
                          <a:ea typeface="微软雅黑" panose="020B0503020204020204" pitchFamily="34" charset="-122"/>
                        </a:rPr>
                        <a:t>ACC</a:t>
                      </a:r>
                    </a:p>
                    <a:p>
                      <a:pPr algn="ctr" fontAlgn="ctr"/>
                      <a:r>
                        <a:rPr lang="en-US" altLang="zh-CN" sz="1600" b="1" i="0" u="none" strike="noStrike" dirty="0">
                          <a:solidFill>
                            <a:schemeClr val="bg1"/>
                          </a:solidFill>
                          <a:effectLst/>
                          <a:latin typeface="微软雅黑" panose="020B0503020204020204" pitchFamily="34" charset="-122"/>
                          <a:ea typeface="微软雅黑" panose="020B0503020204020204" pitchFamily="34" charset="-122"/>
                        </a:rPr>
                        <a:t>(%)</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94A7F"/>
                    </a:solidFill>
                  </a:tcPr>
                </a:tc>
                <a:tc>
                  <a:txBody>
                    <a:bodyPr/>
                    <a:lstStyle/>
                    <a:p>
                      <a:pPr algn="ctr" fontAlgn="ctr"/>
                      <a:r>
                        <a:rPr lang="en-US" altLang="zh-CN" sz="1800" b="1" i="0" u="none" strike="noStrike" dirty="0">
                          <a:solidFill>
                            <a:schemeClr val="bg1"/>
                          </a:solidFill>
                          <a:effectLst/>
                          <a:latin typeface="等线" panose="02010600030101010101" pitchFamily="2" charset="-122"/>
                          <a:ea typeface="等线" panose="02010600030101010101" pitchFamily="2" charset="-122"/>
                        </a:rPr>
                        <a:t>Sensitivity</a:t>
                      </a:r>
                    </a:p>
                    <a:p>
                      <a:pPr algn="ctr" fontAlgn="ctr"/>
                      <a:r>
                        <a:rPr lang="en-US" altLang="zh-CN" sz="1800" b="1" i="0" u="none" strike="noStrike" dirty="0">
                          <a:solidFill>
                            <a:schemeClr val="bg1"/>
                          </a:solidFill>
                          <a:effectLst/>
                          <a:latin typeface="等线" panose="02010600030101010101" pitchFamily="2" charset="-122"/>
                          <a:ea typeface="等线" panose="02010600030101010101" pitchFamily="2" charset="-122"/>
                        </a:rPr>
                        <a:t>(%)</a:t>
                      </a:r>
                      <a:endParaRPr lang="zh-CN" altLang="en-US" sz="1800" b="1" i="0" u="none" strike="noStrike" dirty="0">
                        <a:solidFill>
                          <a:schemeClr val="bg1"/>
                        </a:solidFill>
                        <a:effectLst/>
                        <a:latin typeface="等线" panose="02010600030101010101" pitchFamily="2" charset="-122"/>
                        <a:ea typeface="等线" panose="02010600030101010101" pitchFamily="2" charset="-122"/>
                      </a:endParaRPr>
                    </a:p>
                  </a:txBody>
                  <a:tcPr marL="16721" marR="16721" marT="1672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94A7F"/>
                    </a:solidFill>
                  </a:tcPr>
                </a:tc>
                <a:tc>
                  <a:txBody>
                    <a:bodyPr/>
                    <a:lstStyle/>
                    <a:p>
                      <a:pPr algn="ctr" fontAlgn="ctr"/>
                      <a:r>
                        <a:rPr lang="en-US" altLang="zh-CN" sz="1800" b="1" i="0" u="none" strike="noStrike" dirty="0">
                          <a:solidFill>
                            <a:schemeClr val="bg1"/>
                          </a:solidFill>
                          <a:effectLst/>
                          <a:latin typeface="等线" panose="02010600030101010101" pitchFamily="2" charset="-122"/>
                          <a:ea typeface="等线" panose="02010600030101010101" pitchFamily="2" charset="-122"/>
                        </a:rPr>
                        <a:t>Specificity</a:t>
                      </a:r>
                    </a:p>
                    <a:p>
                      <a:pPr algn="ctr" fontAlgn="ctr"/>
                      <a:r>
                        <a:rPr lang="en-US" altLang="zh-CN" sz="1800" b="1" i="0" u="none" strike="noStrike" dirty="0">
                          <a:solidFill>
                            <a:schemeClr val="bg1"/>
                          </a:solidFill>
                          <a:effectLst/>
                          <a:latin typeface="等线" panose="02010600030101010101" pitchFamily="2" charset="-122"/>
                          <a:ea typeface="等线" panose="02010600030101010101" pitchFamily="2" charset="-122"/>
                        </a:rPr>
                        <a:t>(%)</a:t>
                      </a:r>
                    </a:p>
                  </a:txBody>
                  <a:tcPr marL="16721" marR="16721" marT="1672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94A7F"/>
                    </a:solidFill>
                  </a:tcPr>
                </a:tc>
                <a:tc>
                  <a:txBody>
                    <a:bodyPr/>
                    <a:lstStyle/>
                    <a:p>
                      <a:pPr algn="ctr" fontAlgn="ctr"/>
                      <a:r>
                        <a:rPr lang="en-US" sz="1600" b="1" i="0" u="none" strike="noStrike" dirty="0">
                          <a:solidFill>
                            <a:schemeClr val="bg1"/>
                          </a:solidFill>
                          <a:effectLst/>
                          <a:latin typeface="微软雅黑" panose="020B0503020204020204" pitchFamily="34" charset="-122"/>
                          <a:ea typeface="微软雅黑" panose="020B0503020204020204" pitchFamily="34" charset="-122"/>
                        </a:rPr>
                        <a:t>AUC</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94A7F"/>
                    </a:solidFill>
                  </a:tcPr>
                </a:tc>
                <a:extLst>
                  <a:ext uri="{0D108BD9-81ED-4DB2-BD59-A6C34878D82A}">
                    <a16:rowId xmlns:a16="http://schemas.microsoft.com/office/drawing/2014/main" val="2052118834"/>
                  </a:ext>
                </a:extLst>
              </a:tr>
              <a:tr h="368345">
                <a:tc>
                  <a:txBody>
                    <a:bodyPr/>
                    <a:lstStyle/>
                    <a:p>
                      <a:pPr algn="ctr" fontAlgn="ctr"/>
                      <a:r>
                        <a:rPr lang="en-US" sz="1600" b="0" i="0" u="none" strike="noStrike" dirty="0" err="1">
                          <a:solidFill>
                            <a:srgbClr val="000000"/>
                          </a:solidFill>
                          <a:effectLst/>
                          <a:latin typeface="微软雅黑" panose="020B0503020204020204" pitchFamily="34" charset="-122"/>
                          <a:ea typeface="微软雅黑" panose="020B0503020204020204" pitchFamily="34" charset="-122"/>
                        </a:rPr>
                        <a:t>DeepGF</a:t>
                      </a:r>
                      <a:r>
                        <a:rPr lang="en-US" sz="1600" b="0" i="0" u="none" strike="noStrike" dirty="0">
                          <a:solidFill>
                            <a:srgbClr val="000000"/>
                          </a:solidFill>
                          <a:effectLst/>
                          <a:latin typeface="微软雅黑" panose="020B0503020204020204" pitchFamily="34" charset="-122"/>
                          <a:ea typeface="微软雅黑" panose="020B0503020204020204" pitchFamily="34" charset="-122"/>
                        </a:rPr>
                        <a:t> (</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Full)</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D6E0E6"/>
                    </a:solidFill>
                  </a:tcPr>
                </a:tc>
                <a:tc>
                  <a:txBody>
                    <a:bodyPr/>
                    <a:lstStyle/>
                    <a:p>
                      <a:pPr algn="ctr" fontAlgn="ctr"/>
                      <a:r>
                        <a:rPr lang="en-US" altLang="zh-CN" sz="1600" b="1" i="0" u="none" strike="noStrike" dirty="0">
                          <a:solidFill>
                            <a:srgbClr val="000000"/>
                          </a:solidFill>
                          <a:effectLst/>
                          <a:latin typeface="微软雅黑" panose="020B0503020204020204" pitchFamily="34" charset="-122"/>
                          <a:ea typeface="微软雅黑" panose="020B0503020204020204" pitchFamily="34" charset="-122"/>
                        </a:rPr>
                        <a:t>80.7</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D6E0E6"/>
                    </a:solidFill>
                  </a:tcPr>
                </a:tc>
                <a:tc>
                  <a:txBody>
                    <a:bodyPr/>
                    <a:lstStyle/>
                    <a:p>
                      <a:pPr algn="ctr" fontAlgn="ctr"/>
                      <a:r>
                        <a:rPr lang="en-US" altLang="zh-CN" sz="1600" b="1" i="0" u="none" strike="noStrike" dirty="0">
                          <a:solidFill>
                            <a:srgbClr val="000000"/>
                          </a:solidFill>
                          <a:effectLst/>
                          <a:latin typeface="微软雅黑" panose="020B0503020204020204" pitchFamily="34" charset="-122"/>
                          <a:ea typeface="微软雅黑" panose="020B0503020204020204" pitchFamily="34" charset="-122"/>
                        </a:rPr>
                        <a:t>85.7</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D6E0E6"/>
                    </a:solidFill>
                  </a:tcPr>
                </a:tc>
                <a:tc>
                  <a:txBody>
                    <a:bodyPr/>
                    <a:lstStyle/>
                    <a:p>
                      <a:pPr algn="ctr" fontAlgn="ctr"/>
                      <a:r>
                        <a:rPr lang="en-US" altLang="zh-CN" sz="1600" b="1" i="0" u="none" strike="noStrike" dirty="0">
                          <a:solidFill>
                            <a:srgbClr val="000000"/>
                          </a:solidFill>
                          <a:effectLst/>
                          <a:latin typeface="微软雅黑" panose="020B0503020204020204" pitchFamily="34" charset="-122"/>
                          <a:ea typeface="微软雅黑" panose="020B0503020204020204" pitchFamily="34" charset="-122"/>
                        </a:rPr>
                        <a:t>80.6</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D6E0E6"/>
                    </a:solidFill>
                  </a:tcPr>
                </a:tc>
                <a:tc>
                  <a:txBody>
                    <a:bodyPr/>
                    <a:lstStyle/>
                    <a:p>
                      <a:pPr algn="ctr" fontAlgn="ctr"/>
                      <a:r>
                        <a:rPr lang="en-US" altLang="zh-CN" sz="1600" b="1" i="0" u="none" strike="noStrike" dirty="0">
                          <a:solidFill>
                            <a:srgbClr val="000000"/>
                          </a:solidFill>
                          <a:effectLst/>
                          <a:latin typeface="微软雅黑" panose="020B0503020204020204" pitchFamily="34" charset="-122"/>
                          <a:ea typeface="微软雅黑" panose="020B0503020204020204" pitchFamily="34" charset="-122"/>
                        </a:rPr>
                        <a:t>0.870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D6E0E6"/>
                    </a:solidFill>
                  </a:tcPr>
                </a:tc>
                <a:extLst>
                  <a:ext uri="{0D108BD9-81ED-4DB2-BD59-A6C34878D82A}">
                    <a16:rowId xmlns:a16="http://schemas.microsoft.com/office/drawing/2014/main" val="3886087280"/>
                  </a:ext>
                </a:extLst>
              </a:tr>
              <a:tr h="368345">
                <a:tc>
                  <a:txBody>
                    <a:bodyPr/>
                    <a:lstStyle/>
                    <a:p>
                      <a:pPr algn="ctr" fontAlgn="ctr"/>
                      <a:r>
                        <a:rPr lang="en-US" altLang="zh-CN" sz="1800" b="0" i="0" u="none" strike="noStrike" dirty="0">
                          <a:solidFill>
                            <a:srgbClr val="000000"/>
                          </a:solidFill>
                          <a:effectLst/>
                          <a:latin typeface="等线" panose="02010600030101010101" pitchFamily="2" charset="-122"/>
                          <a:ea typeface="等线" panose="02010600030101010101" pitchFamily="2" charset="-122"/>
                        </a:rPr>
                        <a:t>Li et. al.</a:t>
                      </a:r>
                    </a:p>
                  </a:txBody>
                  <a:tcPr marL="16721" marR="16721" marT="16721" marB="0" anchor="ctr">
                    <a:lnL>
                      <a:noFill/>
                    </a:lnL>
                    <a:lnR>
                      <a:noFill/>
                    </a:lnR>
                    <a:lnT w="6350" cap="flat" cmpd="sng" algn="ctr">
                      <a:noFill/>
                      <a:prstDash val="solid"/>
                      <a:round/>
                      <a:headEnd type="none" w="med" len="med"/>
                      <a:tailEnd type="none" w="med" len="med"/>
                    </a:lnT>
                    <a:lnB>
                      <a:noFill/>
                    </a:lnB>
                    <a:solidFill>
                      <a:srgbClr val="D6E0E6"/>
                    </a:solidFill>
                  </a:tcPr>
                </a:tc>
                <a:tc>
                  <a:txBody>
                    <a:bodyPr/>
                    <a:lstStyle/>
                    <a:p>
                      <a:pPr algn="ctr" fontAlgn="ctr"/>
                      <a:r>
                        <a:rPr lang="en-US" altLang="zh-CN" sz="1800" b="0" i="0" u="none" strike="noStrike" dirty="0">
                          <a:solidFill>
                            <a:srgbClr val="000000"/>
                          </a:solidFill>
                          <a:effectLst/>
                          <a:latin typeface="等线" panose="02010600030101010101" pitchFamily="2" charset="-122"/>
                          <a:ea typeface="等线" panose="02010600030101010101" pitchFamily="2" charset="-122"/>
                        </a:rPr>
                        <a:t>66</a:t>
                      </a:r>
                    </a:p>
                  </a:txBody>
                  <a:tcPr marL="16721" marR="16721" marT="16721" marB="0" anchor="ctr">
                    <a:lnL>
                      <a:noFill/>
                    </a:lnL>
                    <a:lnR>
                      <a:noFill/>
                    </a:lnR>
                    <a:lnT w="6350" cap="flat" cmpd="sng" algn="ctr">
                      <a:noFill/>
                      <a:prstDash val="solid"/>
                      <a:round/>
                      <a:headEnd type="none" w="med" len="med"/>
                      <a:tailEnd type="none" w="med" len="med"/>
                    </a:lnT>
                    <a:lnB>
                      <a:noFill/>
                    </a:lnB>
                    <a:solidFill>
                      <a:srgbClr val="D6E0E6"/>
                    </a:solidFill>
                  </a:tcPr>
                </a:tc>
                <a:tc>
                  <a:txBody>
                    <a:bodyPr/>
                    <a:lstStyle/>
                    <a:p>
                      <a:pPr algn="ctr" fontAlgn="ctr"/>
                      <a:r>
                        <a:rPr lang="en-US" altLang="zh-CN" sz="1800" b="0" i="0" u="none" strike="noStrike" dirty="0">
                          <a:solidFill>
                            <a:srgbClr val="000000"/>
                          </a:solidFill>
                          <a:effectLst/>
                          <a:latin typeface="等线" panose="02010600030101010101" pitchFamily="2" charset="-122"/>
                          <a:ea typeface="等线" panose="02010600030101010101" pitchFamily="2" charset="-122"/>
                        </a:rPr>
                        <a:t>68.9</a:t>
                      </a:r>
                    </a:p>
                  </a:txBody>
                  <a:tcPr marL="16721" marR="16721" marT="16721" marB="0" anchor="ctr">
                    <a:lnL>
                      <a:noFill/>
                    </a:lnL>
                    <a:lnR>
                      <a:noFill/>
                    </a:lnR>
                    <a:lnT w="6350" cap="flat" cmpd="sng" algn="ctr">
                      <a:noFill/>
                      <a:prstDash val="solid"/>
                      <a:round/>
                      <a:headEnd type="none" w="med" len="med"/>
                      <a:tailEnd type="none" w="med" len="med"/>
                    </a:lnT>
                    <a:lnB>
                      <a:noFill/>
                    </a:lnB>
                    <a:solidFill>
                      <a:srgbClr val="D6E0E6"/>
                    </a:solidFill>
                  </a:tcPr>
                </a:tc>
                <a:tc>
                  <a:txBody>
                    <a:bodyPr/>
                    <a:lstStyle/>
                    <a:p>
                      <a:pPr algn="ctr" fontAlgn="ctr"/>
                      <a:r>
                        <a:rPr lang="en-US" altLang="zh-CN" sz="1800" b="0" i="0" u="none" strike="noStrike" dirty="0">
                          <a:solidFill>
                            <a:srgbClr val="000000"/>
                          </a:solidFill>
                          <a:effectLst/>
                          <a:latin typeface="等线" panose="02010600030101010101" pitchFamily="2" charset="-122"/>
                          <a:ea typeface="等线" panose="02010600030101010101" pitchFamily="2" charset="-122"/>
                        </a:rPr>
                        <a:t>65.9</a:t>
                      </a:r>
                    </a:p>
                  </a:txBody>
                  <a:tcPr marL="16721" marR="16721" marT="16721" marB="0" anchor="ctr">
                    <a:lnL>
                      <a:noFill/>
                    </a:lnL>
                    <a:lnR>
                      <a:noFill/>
                    </a:lnR>
                    <a:lnT w="6350" cap="flat" cmpd="sng" algn="ctr">
                      <a:noFill/>
                      <a:prstDash val="solid"/>
                      <a:round/>
                      <a:headEnd type="none" w="med" len="med"/>
                      <a:tailEnd type="none" w="med" len="med"/>
                    </a:lnT>
                    <a:lnB>
                      <a:noFill/>
                    </a:lnB>
                    <a:solidFill>
                      <a:srgbClr val="D6E0E6"/>
                    </a:solidFill>
                  </a:tcPr>
                </a:tc>
                <a:tc>
                  <a:txBody>
                    <a:bodyPr/>
                    <a:lstStyle/>
                    <a:p>
                      <a:pPr algn="ctr" fontAlgn="ctr"/>
                      <a:r>
                        <a:rPr lang="en-US" altLang="zh-CN" sz="1800" b="0" i="0" u="none" strike="noStrike" dirty="0">
                          <a:solidFill>
                            <a:srgbClr val="000000"/>
                          </a:solidFill>
                          <a:effectLst/>
                          <a:latin typeface="等线" panose="02010600030101010101" pitchFamily="2" charset="-122"/>
                          <a:ea typeface="等线" panose="02010600030101010101" pitchFamily="2" charset="-122"/>
                        </a:rPr>
                        <a:t>0.7</a:t>
                      </a:r>
                    </a:p>
                  </a:txBody>
                  <a:tcPr marL="16721" marR="16721" marT="16721" marB="0" anchor="ctr">
                    <a:lnL>
                      <a:noFill/>
                    </a:lnL>
                    <a:lnR>
                      <a:noFill/>
                    </a:lnR>
                    <a:lnT w="6350" cap="flat" cmpd="sng" algn="ctr">
                      <a:noFill/>
                      <a:prstDash val="solid"/>
                      <a:round/>
                      <a:headEnd type="none" w="med" len="med"/>
                      <a:tailEnd type="none" w="med" len="med"/>
                    </a:lnT>
                    <a:lnB>
                      <a:noFill/>
                    </a:lnB>
                    <a:solidFill>
                      <a:srgbClr val="D6E0E6"/>
                    </a:solidFill>
                  </a:tcPr>
                </a:tc>
                <a:extLst>
                  <a:ext uri="{0D108BD9-81ED-4DB2-BD59-A6C34878D82A}">
                    <a16:rowId xmlns:a16="http://schemas.microsoft.com/office/drawing/2014/main" val="2522210439"/>
                  </a:ext>
                </a:extLst>
              </a:tr>
              <a:tr h="368345">
                <a:tc>
                  <a:txBody>
                    <a:bodyPr/>
                    <a:lstStyle/>
                    <a:p>
                      <a:pPr algn="ctr" fontAlgn="ctr"/>
                      <a:r>
                        <a:rPr lang="en-US" altLang="zh-CN" sz="1800" b="0" i="0" u="none" strike="noStrike" dirty="0">
                          <a:solidFill>
                            <a:srgbClr val="000000"/>
                          </a:solidFill>
                          <a:effectLst/>
                          <a:latin typeface="等线" panose="02010600030101010101" pitchFamily="2" charset="-122"/>
                          <a:ea typeface="等线" panose="02010600030101010101" pitchFamily="2" charset="-122"/>
                        </a:rPr>
                        <a:t>Chen et. al.</a:t>
                      </a:r>
                    </a:p>
                  </a:txBody>
                  <a:tcPr marL="16721" marR="16721" marT="16721" marB="0" anchor="ctr">
                    <a:lnL>
                      <a:noFill/>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E0E6"/>
                    </a:solidFill>
                  </a:tcPr>
                </a:tc>
                <a:tc>
                  <a:txBody>
                    <a:bodyPr/>
                    <a:lstStyle/>
                    <a:p>
                      <a:pPr algn="ctr" fontAlgn="ctr"/>
                      <a:r>
                        <a:rPr lang="en-US" altLang="zh-CN" sz="1800" b="0" i="0" u="none" strike="noStrike" dirty="0">
                          <a:solidFill>
                            <a:srgbClr val="000000"/>
                          </a:solidFill>
                          <a:effectLst/>
                          <a:latin typeface="等线" panose="02010600030101010101" pitchFamily="2" charset="-122"/>
                          <a:ea typeface="等线" panose="02010600030101010101" pitchFamily="2" charset="-122"/>
                        </a:rPr>
                        <a:t>67.6</a:t>
                      </a:r>
                    </a:p>
                  </a:txBody>
                  <a:tcPr marL="16721" marR="16721" marT="16721" marB="0" anchor="ctr">
                    <a:lnL>
                      <a:noFill/>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E0E6"/>
                    </a:solidFill>
                  </a:tcPr>
                </a:tc>
                <a:tc>
                  <a:txBody>
                    <a:bodyPr/>
                    <a:lstStyle/>
                    <a:p>
                      <a:pPr algn="ctr" fontAlgn="ctr"/>
                      <a:r>
                        <a:rPr lang="en-US" altLang="zh-CN" sz="1800" b="0" i="0" u="none" strike="noStrike" dirty="0">
                          <a:solidFill>
                            <a:srgbClr val="000000"/>
                          </a:solidFill>
                          <a:effectLst/>
                          <a:latin typeface="等线" panose="02010600030101010101" pitchFamily="2" charset="-122"/>
                          <a:ea typeface="等线" panose="02010600030101010101" pitchFamily="2" charset="-122"/>
                        </a:rPr>
                        <a:t>62.2</a:t>
                      </a:r>
                    </a:p>
                  </a:txBody>
                  <a:tcPr marL="16721" marR="16721" marT="16721" marB="0" anchor="ctr">
                    <a:lnL>
                      <a:noFill/>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E0E6"/>
                    </a:solidFill>
                  </a:tcPr>
                </a:tc>
                <a:tc>
                  <a:txBody>
                    <a:bodyPr/>
                    <a:lstStyle/>
                    <a:p>
                      <a:pPr algn="ctr" fontAlgn="ctr"/>
                      <a:r>
                        <a:rPr lang="en-US" altLang="zh-CN" sz="1800" b="0" i="0" u="none" strike="noStrike" dirty="0">
                          <a:solidFill>
                            <a:srgbClr val="000000"/>
                          </a:solidFill>
                          <a:effectLst/>
                          <a:latin typeface="等线" panose="02010600030101010101" pitchFamily="2" charset="-122"/>
                          <a:ea typeface="等线" panose="02010600030101010101" pitchFamily="2" charset="-122"/>
                        </a:rPr>
                        <a:t>67.8</a:t>
                      </a:r>
                    </a:p>
                  </a:txBody>
                  <a:tcPr marL="16721" marR="16721" marT="16721" marB="0" anchor="ctr">
                    <a:lnL>
                      <a:noFill/>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E0E6"/>
                    </a:solidFill>
                  </a:tcPr>
                </a:tc>
                <a:tc>
                  <a:txBody>
                    <a:bodyPr/>
                    <a:lstStyle/>
                    <a:p>
                      <a:pPr algn="ctr" fontAlgn="ctr"/>
                      <a:r>
                        <a:rPr lang="en-US" altLang="zh-CN" sz="1800" b="0" i="0" u="none" strike="noStrike" dirty="0">
                          <a:solidFill>
                            <a:srgbClr val="000000"/>
                          </a:solidFill>
                          <a:effectLst/>
                          <a:latin typeface="等线" panose="02010600030101010101" pitchFamily="2" charset="-122"/>
                          <a:ea typeface="等线" panose="02010600030101010101" pitchFamily="2" charset="-122"/>
                        </a:rPr>
                        <a:t>0.718</a:t>
                      </a:r>
                    </a:p>
                  </a:txBody>
                  <a:tcPr marL="16721" marR="16721" marT="16721" marB="0" anchor="ctr">
                    <a:lnL>
                      <a:noFill/>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E0E6"/>
                    </a:solidFill>
                  </a:tcPr>
                </a:tc>
                <a:extLst>
                  <a:ext uri="{0D108BD9-81ED-4DB2-BD59-A6C34878D82A}">
                    <a16:rowId xmlns:a16="http://schemas.microsoft.com/office/drawing/2014/main" val="2358681596"/>
                  </a:ext>
                </a:extLst>
              </a:tr>
              <a:tr h="368345">
                <a:tc>
                  <a:txBody>
                    <a:bodyPr/>
                    <a:lstStyle/>
                    <a:p>
                      <a:pPr algn="ctr"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W/O</a:t>
                      </a:r>
                      <a:r>
                        <a:rPr lang="en-US" altLang="zh-CN" sz="1600" b="0" i="0" u="none" strike="noStrike" baseline="0" dirty="0">
                          <a:solidFill>
                            <a:srgbClr val="000000"/>
                          </a:solidFill>
                          <a:effectLst/>
                          <a:latin typeface="微软雅黑" panose="020B0503020204020204" pitchFamily="34" charset="-122"/>
                          <a:ea typeface="微软雅黑" panose="020B0503020204020204" pitchFamily="34" charset="-122"/>
                        </a:rPr>
                        <a:t> attention subnet</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solidFill>
                      <a:srgbClr val="D6E0E6"/>
                    </a:solidFill>
                  </a:tcPr>
                </a:tc>
                <a:tc>
                  <a:txBody>
                    <a:bodyPr/>
                    <a:lstStyle/>
                    <a:p>
                      <a:pPr algn="ctr"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76.0</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solidFill>
                      <a:srgbClr val="D6E0E6"/>
                    </a:solidFill>
                  </a:tcPr>
                </a:tc>
                <a:tc>
                  <a:txBody>
                    <a:bodyPr/>
                    <a:lstStyle/>
                    <a:p>
                      <a:pPr algn="ctr"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73.8</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solidFill>
                      <a:srgbClr val="D6E0E6"/>
                    </a:solidFill>
                  </a:tcPr>
                </a:tc>
                <a:tc>
                  <a:txBody>
                    <a:bodyPr/>
                    <a:lstStyle/>
                    <a:p>
                      <a:pPr algn="ctr"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76.0</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solidFill>
                      <a:srgbClr val="D6E0E6"/>
                    </a:solidFill>
                  </a:tcPr>
                </a:tc>
                <a:tc>
                  <a:txBody>
                    <a:bodyPr/>
                    <a:lstStyle/>
                    <a:p>
                      <a:pPr algn="ctr"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0.809</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solidFill>
                      <a:srgbClr val="D6E0E6"/>
                    </a:solidFill>
                  </a:tcPr>
                </a:tc>
                <a:extLst>
                  <a:ext uri="{0D108BD9-81ED-4DB2-BD59-A6C34878D82A}">
                    <a16:rowId xmlns:a16="http://schemas.microsoft.com/office/drawing/2014/main" val="3421770713"/>
                  </a:ext>
                </a:extLst>
              </a:tr>
              <a:tr h="368345">
                <a:tc>
                  <a:txBody>
                    <a:bodyPr/>
                    <a:lstStyle/>
                    <a:p>
                      <a:pPr algn="ctr"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W/O polar subnet </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a:noFill/>
                    </a:lnL>
                    <a:lnR>
                      <a:noFill/>
                    </a:lnR>
                    <a:lnT>
                      <a:noFill/>
                    </a:lnT>
                    <a:lnB>
                      <a:noFill/>
                    </a:lnB>
                    <a:solidFill>
                      <a:srgbClr val="D6E0E6"/>
                    </a:solidFill>
                  </a:tcPr>
                </a:tc>
                <a:tc>
                  <a:txBody>
                    <a:bodyPr/>
                    <a:lstStyle/>
                    <a:p>
                      <a:pPr algn="ctr"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77.8</a:t>
                      </a:r>
                    </a:p>
                  </a:txBody>
                  <a:tcPr marL="9525" marR="9525" marT="9525" marB="0" anchor="ctr">
                    <a:lnL>
                      <a:noFill/>
                    </a:lnL>
                    <a:lnR>
                      <a:noFill/>
                    </a:lnR>
                    <a:lnT>
                      <a:noFill/>
                    </a:lnT>
                    <a:lnB>
                      <a:noFill/>
                    </a:lnB>
                    <a:solidFill>
                      <a:srgbClr val="D6E0E6"/>
                    </a:solidFill>
                  </a:tcPr>
                </a:tc>
                <a:tc>
                  <a:txBody>
                    <a:bodyPr/>
                    <a:lstStyle/>
                    <a:p>
                      <a:pPr algn="ctr"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73.8</a:t>
                      </a:r>
                    </a:p>
                  </a:txBody>
                  <a:tcPr marL="9525" marR="9525" marT="9525" marB="0" anchor="ctr">
                    <a:lnL>
                      <a:noFill/>
                    </a:lnL>
                    <a:lnR>
                      <a:noFill/>
                    </a:lnR>
                    <a:lnT>
                      <a:noFill/>
                    </a:lnT>
                    <a:lnB>
                      <a:noFill/>
                    </a:lnB>
                    <a:solidFill>
                      <a:srgbClr val="D6E0E6"/>
                    </a:solidFill>
                  </a:tcPr>
                </a:tc>
                <a:tc>
                  <a:txBody>
                    <a:bodyPr/>
                    <a:lstStyle/>
                    <a:p>
                      <a:pPr algn="ctr"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77.9</a:t>
                      </a:r>
                    </a:p>
                  </a:txBody>
                  <a:tcPr marL="9525" marR="9525" marT="9525" marB="0" anchor="ctr">
                    <a:lnL>
                      <a:noFill/>
                    </a:lnL>
                    <a:lnR>
                      <a:noFill/>
                    </a:lnR>
                    <a:lnT>
                      <a:noFill/>
                    </a:lnT>
                    <a:lnB>
                      <a:noFill/>
                    </a:lnB>
                    <a:solidFill>
                      <a:srgbClr val="D6E0E6"/>
                    </a:solidFill>
                  </a:tcPr>
                </a:tc>
                <a:tc>
                  <a:txBody>
                    <a:bodyPr/>
                    <a:lstStyle/>
                    <a:p>
                      <a:pPr algn="ctr"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0.816</a:t>
                      </a:r>
                    </a:p>
                  </a:txBody>
                  <a:tcPr marL="9525" marR="9525" marT="9525" marB="0" anchor="ctr">
                    <a:lnL>
                      <a:noFill/>
                    </a:lnL>
                    <a:lnR>
                      <a:noFill/>
                    </a:lnR>
                    <a:lnT>
                      <a:noFill/>
                    </a:lnT>
                    <a:lnB>
                      <a:noFill/>
                    </a:lnB>
                    <a:solidFill>
                      <a:srgbClr val="D6E0E6"/>
                    </a:solidFill>
                  </a:tcPr>
                </a:tc>
                <a:extLst>
                  <a:ext uri="{0D108BD9-81ED-4DB2-BD59-A6C34878D82A}">
                    <a16:rowId xmlns:a16="http://schemas.microsoft.com/office/drawing/2014/main" val="3694245487"/>
                  </a:ext>
                </a:extLst>
              </a:tr>
              <a:tr h="368345">
                <a:tc>
                  <a:txBody>
                    <a:bodyPr/>
                    <a:lstStyle/>
                    <a:p>
                      <a:pPr algn="ctr"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W/O VTI gate </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a:noFill/>
                    </a:lnL>
                    <a:lnR>
                      <a:noFill/>
                    </a:lnR>
                    <a:lnT>
                      <a:noFill/>
                    </a:lnT>
                    <a:lnB>
                      <a:noFill/>
                    </a:lnB>
                    <a:solidFill>
                      <a:srgbClr val="D6E0E6"/>
                    </a:solidFill>
                  </a:tcPr>
                </a:tc>
                <a:tc>
                  <a:txBody>
                    <a:bodyPr/>
                    <a:lstStyle/>
                    <a:p>
                      <a:pPr algn="ctr"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73.2</a:t>
                      </a:r>
                    </a:p>
                  </a:txBody>
                  <a:tcPr marL="9525" marR="9525" marT="9525" marB="0" anchor="ctr">
                    <a:lnL>
                      <a:noFill/>
                    </a:lnL>
                    <a:lnR>
                      <a:noFill/>
                    </a:lnR>
                    <a:lnT>
                      <a:noFill/>
                    </a:lnT>
                    <a:lnB>
                      <a:noFill/>
                    </a:lnB>
                    <a:solidFill>
                      <a:srgbClr val="D6E0E6"/>
                    </a:solidFill>
                  </a:tcPr>
                </a:tc>
                <a:tc>
                  <a:txBody>
                    <a:bodyPr/>
                    <a:lstStyle/>
                    <a:p>
                      <a:pPr algn="ctr"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73.8</a:t>
                      </a:r>
                    </a:p>
                  </a:txBody>
                  <a:tcPr marL="9525" marR="9525" marT="9525" marB="0" anchor="ctr">
                    <a:lnL>
                      <a:noFill/>
                    </a:lnL>
                    <a:lnR>
                      <a:noFill/>
                    </a:lnR>
                    <a:lnT>
                      <a:noFill/>
                    </a:lnT>
                    <a:lnB>
                      <a:noFill/>
                    </a:lnB>
                    <a:solidFill>
                      <a:srgbClr val="D6E0E6"/>
                    </a:solidFill>
                  </a:tcPr>
                </a:tc>
                <a:tc>
                  <a:txBody>
                    <a:bodyPr/>
                    <a:lstStyle/>
                    <a:p>
                      <a:pPr algn="ctr"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73.1</a:t>
                      </a:r>
                    </a:p>
                  </a:txBody>
                  <a:tcPr marL="9525" marR="9525" marT="9525" marB="0" anchor="ctr">
                    <a:lnL>
                      <a:noFill/>
                    </a:lnL>
                    <a:lnR>
                      <a:noFill/>
                    </a:lnR>
                    <a:lnT>
                      <a:noFill/>
                    </a:lnT>
                    <a:lnB>
                      <a:noFill/>
                    </a:lnB>
                    <a:solidFill>
                      <a:srgbClr val="D6E0E6"/>
                    </a:solidFill>
                  </a:tcPr>
                </a:tc>
                <a:tc>
                  <a:txBody>
                    <a:bodyPr/>
                    <a:lstStyle/>
                    <a:p>
                      <a:pPr algn="ctr"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0.808</a:t>
                      </a:r>
                    </a:p>
                  </a:txBody>
                  <a:tcPr marL="9525" marR="9525" marT="9525" marB="0" anchor="ctr">
                    <a:lnL>
                      <a:noFill/>
                    </a:lnL>
                    <a:lnR>
                      <a:noFill/>
                    </a:lnR>
                    <a:lnT>
                      <a:noFill/>
                    </a:lnT>
                    <a:lnB>
                      <a:noFill/>
                    </a:lnB>
                    <a:solidFill>
                      <a:srgbClr val="D6E0E6"/>
                    </a:solidFill>
                  </a:tcPr>
                </a:tc>
                <a:extLst>
                  <a:ext uri="{0D108BD9-81ED-4DB2-BD59-A6C34878D82A}">
                    <a16:rowId xmlns:a16="http://schemas.microsoft.com/office/drawing/2014/main" val="3524551212"/>
                  </a:ext>
                </a:extLst>
              </a:tr>
              <a:tr h="368345">
                <a:tc>
                  <a:txBody>
                    <a:bodyPr/>
                    <a:lstStyle/>
                    <a:p>
                      <a:pPr algn="ctr"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W/O LSTM </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a:noFill/>
                    </a:lnL>
                    <a:lnR>
                      <a:noFill/>
                    </a:lnR>
                    <a:lnT>
                      <a:noFill/>
                    </a:lnT>
                    <a:lnB>
                      <a:noFill/>
                    </a:lnB>
                    <a:solidFill>
                      <a:srgbClr val="D6E0E6"/>
                    </a:solidFill>
                  </a:tcPr>
                </a:tc>
                <a:tc>
                  <a:txBody>
                    <a:bodyPr/>
                    <a:lstStyle/>
                    <a:p>
                      <a:pPr algn="ctr"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67.1</a:t>
                      </a:r>
                    </a:p>
                  </a:txBody>
                  <a:tcPr marL="9525" marR="9525" marT="9525" marB="0" anchor="ctr">
                    <a:lnL>
                      <a:noFill/>
                    </a:lnL>
                    <a:lnR>
                      <a:noFill/>
                    </a:lnR>
                    <a:lnT>
                      <a:noFill/>
                    </a:lnT>
                    <a:lnB>
                      <a:noFill/>
                    </a:lnB>
                    <a:solidFill>
                      <a:srgbClr val="D6E0E6"/>
                    </a:solidFill>
                  </a:tcPr>
                </a:tc>
                <a:tc>
                  <a:txBody>
                    <a:bodyPr/>
                    <a:lstStyle/>
                    <a:p>
                      <a:pPr algn="ctr"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69.0</a:t>
                      </a:r>
                    </a:p>
                  </a:txBody>
                  <a:tcPr marL="9525" marR="9525" marT="9525" marB="0" anchor="ctr">
                    <a:lnL>
                      <a:noFill/>
                    </a:lnL>
                    <a:lnR>
                      <a:noFill/>
                    </a:lnR>
                    <a:lnT>
                      <a:noFill/>
                    </a:lnT>
                    <a:lnB>
                      <a:noFill/>
                    </a:lnB>
                    <a:solidFill>
                      <a:srgbClr val="D6E0E6"/>
                    </a:solidFill>
                  </a:tcPr>
                </a:tc>
                <a:tc>
                  <a:txBody>
                    <a:bodyPr/>
                    <a:lstStyle/>
                    <a:p>
                      <a:pPr algn="ctr"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67.1</a:t>
                      </a:r>
                    </a:p>
                  </a:txBody>
                  <a:tcPr marL="9525" marR="9525" marT="9525" marB="0" anchor="ctr">
                    <a:lnL>
                      <a:noFill/>
                    </a:lnL>
                    <a:lnR>
                      <a:noFill/>
                    </a:lnR>
                    <a:lnT>
                      <a:noFill/>
                    </a:lnT>
                    <a:lnB>
                      <a:noFill/>
                    </a:lnB>
                    <a:solidFill>
                      <a:srgbClr val="D6E0E6"/>
                    </a:solidFill>
                  </a:tcPr>
                </a:tc>
                <a:tc>
                  <a:txBody>
                    <a:bodyPr/>
                    <a:lstStyle/>
                    <a:p>
                      <a:pPr algn="ctr"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0.749</a:t>
                      </a:r>
                    </a:p>
                  </a:txBody>
                  <a:tcPr marL="9525" marR="9525" marT="9525" marB="0" anchor="ctr">
                    <a:lnL>
                      <a:noFill/>
                    </a:lnL>
                    <a:lnR>
                      <a:noFill/>
                    </a:lnR>
                    <a:lnT>
                      <a:noFill/>
                    </a:lnT>
                    <a:lnB>
                      <a:noFill/>
                    </a:lnB>
                    <a:solidFill>
                      <a:srgbClr val="D6E0E6"/>
                    </a:solidFill>
                  </a:tcPr>
                </a:tc>
                <a:extLst>
                  <a:ext uri="{0D108BD9-81ED-4DB2-BD59-A6C34878D82A}">
                    <a16:rowId xmlns:a16="http://schemas.microsoft.com/office/drawing/2014/main" val="2549826666"/>
                  </a:ext>
                </a:extLst>
              </a:tr>
              <a:tr h="565256">
                <a:tc>
                  <a:txBody>
                    <a:bodyPr/>
                    <a:lstStyle/>
                    <a:p>
                      <a:pPr algn="ctr"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W/O AC</a:t>
                      </a:r>
                    </a:p>
                    <a:p>
                      <a:pPr algn="ctr"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replaced by data</a:t>
                      </a:r>
                      <a:r>
                        <a:rPr lang="en-US" altLang="zh-CN" sz="1600" b="0" i="0" u="none" strike="noStrike" baseline="0" dirty="0">
                          <a:solidFill>
                            <a:srgbClr val="000000"/>
                          </a:solidFill>
                          <a:effectLst/>
                          <a:latin typeface="微软雅黑" panose="020B0503020204020204" pitchFamily="34" charset="-122"/>
                          <a:ea typeface="微软雅黑" panose="020B0503020204020204" pitchFamily="34" charset="-122"/>
                        </a:rPr>
                        <a:t> augmentation</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D6E0E6"/>
                    </a:solidFill>
                  </a:tcPr>
                </a:tc>
                <a:tc>
                  <a:txBody>
                    <a:bodyPr/>
                    <a:lstStyle/>
                    <a:p>
                      <a:pPr algn="ctr"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58.4</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D6E0E6"/>
                    </a:solidFill>
                  </a:tcPr>
                </a:tc>
                <a:tc>
                  <a:txBody>
                    <a:bodyPr/>
                    <a:lstStyle/>
                    <a:p>
                      <a:pPr algn="ctr" fontAlgn="ctr"/>
                      <a:r>
                        <a:rPr lang="en-US" altLang="zh-CN" sz="1600" b="0" i="0" u="none" strike="noStrike">
                          <a:solidFill>
                            <a:srgbClr val="000000"/>
                          </a:solidFill>
                          <a:effectLst/>
                          <a:latin typeface="微软雅黑" panose="020B0503020204020204" pitchFamily="34" charset="-122"/>
                          <a:ea typeface="微软雅黑" panose="020B0503020204020204" pitchFamily="34" charset="-122"/>
                        </a:rPr>
                        <a:t>66.7</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D6E0E6"/>
                    </a:solidFill>
                  </a:tcPr>
                </a:tc>
                <a:tc>
                  <a:txBody>
                    <a:bodyPr/>
                    <a:lstStyle/>
                    <a:p>
                      <a:pPr algn="ctr"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58.2</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D6E0E6"/>
                    </a:solidFill>
                  </a:tcPr>
                </a:tc>
                <a:tc>
                  <a:txBody>
                    <a:bodyPr/>
                    <a:lstStyle/>
                    <a:p>
                      <a:pPr algn="ctr" fontAlgn="ct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0.648</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D6E0E6"/>
                    </a:solidFill>
                  </a:tcPr>
                </a:tc>
                <a:extLst>
                  <a:ext uri="{0D108BD9-81ED-4DB2-BD59-A6C34878D82A}">
                    <a16:rowId xmlns:a16="http://schemas.microsoft.com/office/drawing/2014/main" val="3816829891"/>
                  </a:ext>
                </a:extLst>
              </a:tr>
            </a:tbl>
          </a:graphicData>
        </a:graphic>
      </p:graphicFrame>
      <p:sp>
        <p:nvSpPr>
          <p:cNvPr id="53" name="矩形 52"/>
          <p:cNvSpPr/>
          <p:nvPr/>
        </p:nvSpPr>
        <p:spPr>
          <a:xfrm>
            <a:off x="1946773" y="1414264"/>
            <a:ext cx="5615354" cy="369332"/>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Glaucoma forecast ablation results of </a:t>
            </a:r>
            <a:r>
              <a:rPr lang="en-US" altLang="zh-CN" dirty="0" err="1">
                <a:latin typeface="微软雅黑" panose="020B0503020204020204" pitchFamily="34" charset="-122"/>
                <a:ea typeface="微软雅黑" panose="020B0503020204020204" pitchFamily="34" charset="-122"/>
              </a:rPr>
              <a:t>DeepGF</a:t>
            </a:r>
            <a:endParaRPr lang="zh-CN" altLang="en-US" dirty="0">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85385" y="3015796"/>
            <a:ext cx="2617666" cy="2291068"/>
          </a:xfrm>
          <a:prstGeom prst="rect">
            <a:avLst/>
          </a:prstGeom>
        </p:spPr>
      </p:pic>
      <p:sp>
        <p:nvSpPr>
          <p:cNvPr id="55" name="矩形 54"/>
          <p:cNvSpPr/>
          <p:nvPr/>
        </p:nvSpPr>
        <p:spPr>
          <a:xfrm>
            <a:off x="0" y="6007385"/>
            <a:ext cx="12192000" cy="850615"/>
          </a:xfrm>
          <a:prstGeom prst="rect">
            <a:avLst/>
          </a:prstGeom>
          <a:gradFill>
            <a:gsLst>
              <a:gs pos="99000">
                <a:schemeClr val="accent2"/>
              </a:gs>
              <a:gs pos="1000">
                <a:srgbClr val="FF6548"/>
              </a:gs>
            </a:gsLst>
            <a:lin ang="3600000" scaled="0"/>
          </a:gradFill>
        </p:spPr>
        <p:txBody>
          <a:bodyPr wrap="square" anchor="ctr" anchorCtr="0">
            <a:no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Verifying the </a:t>
            </a:r>
            <a:r>
              <a:rPr lang="en-US" altLang="zh-CN" sz="3200" b="1" dirty="0">
                <a:latin typeface="微软雅黑" panose="020B0503020204020204" pitchFamily="34" charset="-122"/>
                <a:ea typeface="微软雅黑" panose="020B0503020204020204" pitchFamily="34" charset="-122"/>
              </a:rPr>
              <a:t>effectiveness</a:t>
            </a:r>
            <a:r>
              <a:rPr lang="en-US" altLang="zh-CN" sz="3200" b="1" dirty="0">
                <a:solidFill>
                  <a:schemeClr val="bg1"/>
                </a:solidFill>
                <a:latin typeface="微软雅黑" panose="020B0503020204020204" pitchFamily="34" charset="-122"/>
                <a:ea typeface="微软雅黑" panose="020B0503020204020204" pitchFamily="34" charset="-122"/>
              </a:rPr>
              <a:t> of </a:t>
            </a:r>
            <a:r>
              <a:rPr lang="en-US" altLang="zh-CN" sz="3200" b="1" dirty="0" err="1">
                <a:solidFill>
                  <a:schemeClr val="bg1"/>
                </a:solidFill>
                <a:latin typeface="微软雅黑" panose="020B0503020204020204" pitchFamily="34" charset="-122"/>
                <a:ea typeface="微软雅黑" panose="020B0503020204020204" pitchFamily="34" charset="-122"/>
              </a:rPr>
              <a:t>DeepGF</a:t>
            </a:r>
            <a:r>
              <a:rPr lang="en-US" altLang="zh-CN" sz="3200" b="1" dirty="0">
                <a:solidFill>
                  <a:schemeClr val="bg1"/>
                </a:solidFill>
                <a:latin typeface="微软雅黑" panose="020B0503020204020204" pitchFamily="34" charset="-122"/>
                <a:ea typeface="微软雅黑" panose="020B0503020204020204" pitchFamily="34" charset="-122"/>
              </a:rPr>
              <a:t> </a:t>
            </a:r>
            <a:endParaRPr lang="zh-CN" altLang="en-US" sz="3200" b="1" dirty="0">
              <a:solidFill>
                <a:srgbClr val="FF0000"/>
              </a:solidFill>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6E2B643F-A2C1-4491-A859-635E4730249B}"/>
              </a:ext>
            </a:extLst>
          </p:cNvPr>
          <p:cNvGrpSpPr>
            <a:grpSpLocks/>
          </p:cNvGrpSpPr>
          <p:nvPr/>
        </p:nvGrpSpPr>
        <p:grpSpPr bwMode="auto">
          <a:xfrm>
            <a:off x="550863" y="85953"/>
            <a:ext cx="3541712" cy="585788"/>
            <a:chOff x="551544" y="82976"/>
            <a:chExt cx="3540396" cy="584775"/>
          </a:xfrm>
        </p:grpSpPr>
        <p:sp>
          <p:nvSpPr>
            <p:cNvPr id="15" name="文本框 4">
              <a:extLst>
                <a:ext uri="{FF2B5EF4-FFF2-40B4-BE49-F238E27FC236}">
                  <a16:creationId xmlns:a16="http://schemas.microsoft.com/office/drawing/2014/main" id="{BD7C883D-688A-4463-8861-FE8CFF2B38BA}"/>
                </a:ext>
              </a:extLst>
            </p:cNvPr>
            <p:cNvSpPr txBox="1">
              <a:spLocks noChangeArrowheads="1"/>
            </p:cNvSpPr>
            <p:nvPr/>
          </p:nvSpPr>
          <p:spPr bwMode="auto">
            <a:xfrm>
              <a:off x="800100"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800" dirty="0">
                  <a:solidFill>
                    <a:srgbClr val="044875"/>
                  </a:solidFill>
                  <a:latin typeface="微软雅黑" pitchFamily="34" charset="-122"/>
                  <a:ea typeface="微软雅黑" pitchFamily="34" charset="-122"/>
                </a:rPr>
                <a:t>Experiment</a:t>
              </a:r>
              <a:endParaRPr lang="zh-CN" altLang="en-US" sz="2800" dirty="0">
                <a:solidFill>
                  <a:srgbClr val="044875"/>
                </a:solidFill>
                <a:latin typeface="微软雅黑" pitchFamily="34" charset="-122"/>
                <a:ea typeface="微软雅黑" pitchFamily="34" charset="-122"/>
              </a:endParaRPr>
            </a:p>
          </p:txBody>
        </p:sp>
        <p:sp>
          <p:nvSpPr>
            <p:cNvPr id="16" name="文本框 15">
              <a:extLst>
                <a:ext uri="{FF2B5EF4-FFF2-40B4-BE49-F238E27FC236}">
                  <a16:creationId xmlns:a16="http://schemas.microsoft.com/office/drawing/2014/main" id="{00EAB190-5C6C-40A3-BD95-9129123AE0D1}"/>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04</a:t>
              </a:r>
              <a:endParaRPr lang="zh-CN" altLang="en-US" sz="3200" dirty="0">
                <a:solidFill>
                  <a:schemeClr val="bg2">
                    <a:lumMod val="25000"/>
                  </a:schemeClr>
                </a:solidFill>
                <a:latin typeface="Impact" panose="020B0806030902050204" pitchFamily="34" charset="0"/>
                <a:ea typeface="+mn-ea"/>
              </a:endParaRPr>
            </a:p>
          </p:txBody>
        </p:sp>
      </p:grpSp>
      <p:sp>
        <p:nvSpPr>
          <p:cNvPr id="17" name="矩形 16">
            <a:extLst>
              <a:ext uri="{FF2B5EF4-FFF2-40B4-BE49-F238E27FC236}">
                <a16:creationId xmlns:a16="http://schemas.microsoft.com/office/drawing/2014/main" id="{8B607FBE-78DA-4D09-870F-22BF8D3B6212}"/>
              </a:ext>
            </a:extLst>
          </p:cNvPr>
          <p:cNvSpPr/>
          <p:nvPr/>
        </p:nvSpPr>
        <p:spPr>
          <a:xfrm>
            <a:off x="0" y="257403"/>
            <a:ext cx="609600" cy="238125"/>
          </a:xfrm>
          <a:prstGeom prst="rect">
            <a:avLst/>
          </a:prstGeom>
          <a:gradFill>
            <a:gsLst>
              <a:gs pos="8227">
                <a:srgbClr val="9CC1E5"/>
              </a:gs>
              <a:gs pos="100000">
                <a:schemeClr val="accent5">
                  <a:lumMod val="60000"/>
                  <a:lumOff val="40000"/>
                </a:schemeClr>
              </a:gs>
              <a:gs pos="1000">
                <a:schemeClr val="accent1">
                  <a:lumMod val="60000"/>
                  <a:lumOff val="4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6" name="已录下的声音">
            <a:hlinkClick r:id="" action="ppaction://media"/>
            <a:extLst>
              <a:ext uri="{FF2B5EF4-FFF2-40B4-BE49-F238E27FC236}">
                <a16:creationId xmlns:a16="http://schemas.microsoft.com/office/drawing/2014/main" id="{95E6B8D9-D5D4-486E-8FFA-858CBAEB723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5892800" y="3225800"/>
            <a:ext cx="406400" cy="406400"/>
          </a:xfrm>
          <a:prstGeom prst="rect">
            <a:avLst/>
          </a:prstGeom>
        </p:spPr>
      </p:pic>
    </p:spTree>
    <p:custDataLst>
      <p:tags r:id="rId1"/>
    </p:custDataLst>
    <p:extLst>
      <p:ext uri="{BB962C8B-B14F-4D97-AF65-F5344CB8AC3E}">
        <p14:creationId xmlns:p14="http://schemas.microsoft.com/office/powerpoint/2010/main" val="1815360927"/>
      </p:ext>
    </p:extLst>
  </p:cSld>
  <p:clrMapOvr>
    <a:masterClrMapping/>
  </p:clrMapOvr>
  <mc:AlternateContent xmlns:mc="http://schemas.openxmlformats.org/markup-compatibility/2006" xmlns:p14="http://schemas.microsoft.com/office/powerpoint/2010/main">
    <mc:Choice Requires="p14">
      <p:transition spd="med" p14:dur="700" advTm="59419">
        <p:fade/>
      </p:transition>
    </mc:Choice>
    <mc:Fallback xmlns="">
      <p:transition spd="med" advTm="594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7403"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750"/>
                                        <p:tgtEl>
                                          <p:spTgt spid="55"/>
                                        </p:tgtEl>
                                      </p:cBhvr>
                                    </p:animEffect>
                                    <p:anim calcmode="lin" valueType="num">
                                      <p:cBhvr>
                                        <p:cTn id="12" dur="750" fill="hold"/>
                                        <p:tgtEl>
                                          <p:spTgt spid="55"/>
                                        </p:tgtEl>
                                        <p:attrNameLst>
                                          <p:attrName>ppt_x</p:attrName>
                                        </p:attrNameLst>
                                      </p:cBhvr>
                                      <p:tavLst>
                                        <p:tav tm="0">
                                          <p:val>
                                            <p:strVal val="#ppt_x"/>
                                          </p:val>
                                        </p:tav>
                                        <p:tav tm="100000">
                                          <p:val>
                                            <p:strVal val="#ppt_x"/>
                                          </p:val>
                                        </p:tav>
                                      </p:tavLst>
                                    </p:anim>
                                    <p:anim calcmode="lin" valueType="num">
                                      <p:cBhvr>
                                        <p:cTn id="13" dur="75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4" fill="hold" display="0">
                  <p:stCondLst>
                    <p:cond delay="indefinite"/>
                  </p:stCondLst>
                  <p:endCondLst>
                    <p:cond evt="onStopAudio" delay="0">
                      <p:tgtEl>
                        <p:sldTgt/>
                      </p:tgtEl>
                    </p:cond>
                  </p:endCondLst>
                </p:cTn>
                <p:tgtEl>
                  <p:spTgt spid="6"/>
                </p:tgtEl>
              </p:cMediaNode>
            </p:audio>
          </p:childTnLst>
        </p:cTn>
      </p:par>
    </p:tnLst>
    <p:bldLst>
      <p:bldP spid="55" grpId="0" animBg="1"/>
    </p:bldLst>
  </p:timing>
  <p:extLst>
    <p:ext uri="{3A86A75C-4F4B-4683-9AE1-C65F6400EC91}">
      <p14:laserTraceLst xmlns:p14="http://schemas.microsoft.com/office/powerpoint/2010/main">
        <p14:tracePtLst>
          <p14:tracePt t="58095" x="10048875" y="3233738"/>
          <p14:tracePt t="58115" x="11325225" y="3290888"/>
          <p14:tracePt t="58134" x="12187238" y="3314700"/>
          <p14:tracePt t="58158" x="12187238" y="3333750"/>
          <p14:tracePt t="58177" x="12187238" y="3376613"/>
          <p14:tracePt t="58197" x="12187238" y="3400425"/>
          <p14:tracePt t="58211" x="12187238" y="3419475"/>
          <p14:tracePt t="58233" x="12187238" y="3476625"/>
          <p14:tracePt t="58243" x="12187238" y="3500438"/>
          <p14:tracePt t="58270" x="12187238" y="3514725"/>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371320" y="671741"/>
            <a:ext cx="2168863"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4. Evaluation</a:t>
            </a:r>
          </a:p>
        </p:txBody>
      </p:sp>
      <p:grpSp>
        <p:nvGrpSpPr>
          <p:cNvPr id="14" name="组合 13">
            <a:extLst>
              <a:ext uri="{FF2B5EF4-FFF2-40B4-BE49-F238E27FC236}">
                <a16:creationId xmlns:a16="http://schemas.microsoft.com/office/drawing/2014/main" id="{6E2B643F-A2C1-4491-A859-635E4730249B}"/>
              </a:ext>
            </a:extLst>
          </p:cNvPr>
          <p:cNvGrpSpPr>
            <a:grpSpLocks/>
          </p:cNvGrpSpPr>
          <p:nvPr/>
        </p:nvGrpSpPr>
        <p:grpSpPr bwMode="auto">
          <a:xfrm>
            <a:off x="550863" y="85953"/>
            <a:ext cx="3541712" cy="585788"/>
            <a:chOff x="551544" y="82976"/>
            <a:chExt cx="3540396" cy="584775"/>
          </a:xfrm>
        </p:grpSpPr>
        <p:sp>
          <p:nvSpPr>
            <p:cNvPr id="15" name="文本框 4">
              <a:extLst>
                <a:ext uri="{FF2B5EF4-FFF2-40B4-BE49-F238E27FC236}">
                  <a16:creationId xmlns:a16="http://schemas.microsoft.com/office/drawing/2014/main" id="{BD7C883D-688A-4463-8861-FE8CFF2B38BA}"/>
                </a:ext>
              </a:extLst>
            </p:cNvPr>
            <p:cNvSpPr txBox="1">
              <a:spLocks noChangeArrowheads="1"/>
            </p:cNvSpPr>
            <p:nvPr/>
          </p:nvSpPr>
          <p:spPr bwMode="auto">
            <a:xfrm>
              <a:off x="800100"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800" dirty="0">
                  <a:solidFill>
                    <a:srgbClr val="044875"/>
                  </a:solidFill>
                  <a:latin typeface="微软雅黑" pitchFamily="34" charset="-122"/>
                  <a:ea typeface="微软雅黑" pitchFamily="34" charset="-122"/>
                </a:rPr>
                <a:t>Experiment</a:t>
              </a:r>
              <a:endParaRPr lang="zh-CN" altLang="en-US" sz="2800" dirty="0">
                <a:solidFill>
                  <a:srgbClr val="044875"/>
                </a:solidFill>
                <a:latin typeface="微软雅黑" pitchFamily="34" charset="-122"/>
                <a:ea typeface="微软雅黑" pitchFamily="34" charset="-122"/>
              </a:endParaRPr>
            </a:p>
          </p:txBody>
        </p:sp>
        <p:sp>
          <p:nvSpPr>
            <p:cNvPr id="16" name="文本框 15">
              <a:extLst>
                <a:ext uri="{FF2B5EF4-FFF2-40B4-BE49-F238E27FC236}">
                  <a16:creationId xmlns:a16="http://schemas.microsoft.com/office/drawing/2014/main" id="{00EAB190-5C6C-40A3-BD95-9129123AE0D1}"/>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04</a:t>
              </a:r>
              <a:endParaRPr lang="zh-CN" altLang="en-US" sz="3200" dirty="0">
                <a:solidFill>
                  <a:schemeClr val="bg2">
                    <a:lumMod val="25000"/>
                  </a:schemeClr>
                </a:solidFill>
                <a:latin typeface="Impact" panose="020B0806030902050204" pitchFamily="34" charset="0"/>
                <a:ea typeface="+mn-ea"/>
              </a:endParaRPr>
            </a:p>
          </p:txBody>
        </p:sp>
      </p:grpSp>
      <p:sp>
        <p:nvSpPr>
          <p:cNvPr id="17" name="矩形 16">
            <a:extLst>
              <a:ext uri="{FF2B5EF4-FFF2-40B4-BE49-F238E27FC236}">
                <a16:creationId xmlns:a16="http://schemas.microsoft.com/office/drawing/2014/main" id="{8B607FBE-78DA-4D09-870F-22BF8D3B6212}"/>
              </a:ext>
            </a:extLst>
          </p:cNvPr>
          <p:cNvSpPr/>
          <p:nvPr/>
        </p:nvSpPr>
        <p:spPr>
          <a:xfrm>
            <a:off x="0" y="257403"/>
            <a:ext cx="609600" cy="238125"/>
          </a:xfrm>
          <a:prstGeom prst="rect">
            <a:avLst/>
          </a:prstGeom>
          <a:gradFill>
            <a:gsLst>
              <a:gs pos="8227">
                <a:srgbClr val="9CC1E5"/>
              </a:gs>
              <a:gs pos="100000">
                <a:schemeClr val="accent5">
                  <a:lumMod val="60000"/>
                  <a:lumOff val="40000"/>
                </a:schemeClr>
              </a:gs>
              <a:gs pos="1000">
                <a:schemeClr val="accent1">
                  <a:lumMod val="60000"/>
                  <a:lumOff val="4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3" name="矩形 12">
            <a:extLst>
              <a:ext uri="{FF2B5EF4-FFF2-40B4-BE49-F238E27FC236}">
                <a16:creationId xmlns:a16="http://schemas.microsoft.com/office/drawing/2014/main" id="{B550476B-DD1B-4F6C-8E26-7F2FB59F6DD3}"/>
              </a:ext>
            </a:extLst>
          </p:cNvPr>
          <p:cNvSpPr/>
          <p:nvPr/>
        </p:nvSpPr>
        <p:spPr>
          <a:xfrm>
            <a:off x="3043626" y="5063206"/>
            <a:ext cx="6746270" cy="400110"/>
          </a:xfrm>
          <a:prstGeom prst="rect">
            <a:avLst/>
          </a:prstGeom>
        </p:spPr>
        <p:txBody>
          <a:bodyPr wrap="none">
            <a:spAutoFit/>
          </a:bodyPr>
          <a:lstStyle/>
          <a:p>
            <a:r>
              <a:rPr lang="en-US" altLang="zh-CN" sz="2000" dirty="0">
                <a:latin typeface="微软雅黑" panose="020B0503020204020204" pitchFamily="34" charset="-122"/>
                <a:ea typeface="微软雅黑" panose="020B0503020204020204" pitchFamily="34" charset="-122"/>
              </a:rPr>
              <a:t>Visualization results of </a:t>
            </a:r>
            <a:r>
              <a:rPr lang="en-US" altLang="zh-CN" sz="2000" dirty="0" err="1">
                <a:latin typeface="微软雅黑" panose="020B0503020204020204" pitchFamily="34" charset="-122"/>
                <a:ea typeface="微软雅黑" panose="020B0503020204020204" pitchFamily="34" charset="-122"/>
              </a:rPr>
              <a:t>DeepGF</a:t>
            </a:r>
            <a:r>
              <a:rPr lang="en-US" altLang="zh-CN" sz="2000" dirty="0">
                <a:latin typeface="微软雅黑" panose="020B0503020204020204" pitchFamily="34" charset="-122"/>
                <a:ea typeface="微软雅黑" panose="020B0503020204020204" pitchFamily="34" charset="-122"/>
              </a:rPr>
              <a:t> for glaucoma forecast</a:t>
            </a:r>
            <a:endParaRPr lang="zh-CN" altLang="en-US" sz="2000"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B58C1BFE-D2AD-4549-8905-05C924A60B62}"/>
              </a:ext>
            </a:extLst>
          </p:cNvPr>
          <p:cNvGrpSpPr/>
          <p:nvPr/>
        </p:nvGrpSpPr>
        <p:grpSpPr>
          <a:xfrm>
            <a:off x="1987005" y="2317927"/>
            <a:ext cx="9163615" cy="2615715"/>
            <a:chOff x="9859195" y="2977486"/>
            <a:chExt cx="7706438" cy="2199771"/>
          </a:xfrm>
        </p:grpSpPr>
        <p:pic>
          <p:nvPicPr>
            <p:cNvPr id="19" name="图片 18">
              <a:extLst>
                <a:ext uri="{FF2B5EF4-FFF2-40B4-BE49-F238E27FC236}">
                  <a16:creationId xmlns:a16="http://schemas.microsoft.com/office/drawing/2014/main" id="{CE915607-8163-4346-8E41-6FA2891B66AD}"/>
                </a:ext>
              </a:extLst>
            </p:cNvPr>
            <p:cNvPicPr>
              <a:picLocks noChangeAspect="1"/>
            </p:cNvPicPr>
            <p:nvPr/>
          </p:nvPicPr>
          <p:blipFill>
            <a:blip r:embed="rId8"/>
            <a:stretch>
              <a:fillRect/>
            </a:stretch>
          </p:blipFill>
          <p:spPr>
            <a:xfrm>
              <a:off x="14293992" y="2997719"/>
              <a:ext cx="2177261" cy="2179538"/>
            </a:xfrm>
            <a:prstGeom prst="rect">
              <a:avLst/>
            </a:prstGeom>
          </p:spPr>
        </p:pic>
        <p:pic>
          <p:nvPicPr>
            <p:cNvPr id="20" name="图片 19">
              <a:extLst>
                <a:ext uri="{FF2B5EF4-FFF2-40B4-BE49-F238E27FC236}">
                  <a16:creationId xmlns:a16="http://schemas.microsoft.com/office/drawing/2014/main" id="{65DCE6A4-1997-4E38-BFE5-E0EA463B3858}"/>
                </a:ext>
              </a:extLst>
            </p:cNvPr>
            <p:cNvPicPr>
              <a:picLocks noChangeAspect="1"/>
            </p:cNvPicPr>
            <p:nvPr/>
          </p:nvPicPr>
          <p:blipFill>
            <a:blip r:embed="rId9"/>
            <a:stretch>
              <a:fillRect/>
            </a:stretch>
          </p:blipFill>
          <p:spPr>
            <a:xfrm>
              <a:off x="9859195" y="2997719"/>
              <a:ext cx="2177261" cy="2179538"/>
            </a:xfrm>
            <a:prstGeom prst="rect">
              <a:avLst/>
            </a:prstGeom>
          </p:spPr>
        </p:pic>
        <p:pic>
          <p:nvPicPr>
            <p:cNvPr id="21" name="图片 20">
              <a:extLst>
                <a:ext uri="{FF2B5EF4-FFF2-40B4-BE49-F238E27FC236}">
                  <a16:creationId xmlns:a16="http://schemas.microsoft.com/office/drawing/2014/main" id="{699530DC-75B4-4FC5-968A-F0918BB42325}"/>
                </a:ext>
              </a:extLst>
            </p:cNvPr>
            <p:cNvPicPr>
              <a:picLocks noChangeAspect="1"/>
            </p:cNvPicPr>
            <p:nvPr/>
          </p:nvPicPr>
          <p:blipFill>
            <a:blip r:embed="rId10"/>
            <a:stretch>
              <a:fillRect/>
            </a:stretch>
          </p:blipFill>
          <p:spPr>
            <a:xfrm>
              <a:off x="12074635" y="2997719"/>
              <a:ext cx="2177261" cy="2179538"/>
            </a:xfrm>
            <a:prstGeom prst="rect">
              <a:avLst/>
            </a:prstGeom>
          </p:spPr>
        </p:pic>
        <p:pic>
          <p:nvPicPr>
            <p:cNvPr id="22" name="图片 21">
              <a:extLst>
                <a:ext uri="{FF2B5EF4-FFF2-40B4-BE49-F238E27FC236}">
                  <a16:creationId xmlns:a16="http://schemas.microsoft.com/office/drawing/2014/main" id="{5E9DBB03-D824-4610-9F4F-7661002A1CB5}"/>
                </a:ext>
              </a:extLst>
            </p:cNvPr>
            <p:cNvPicPr>
              <a:picLocks noChangeAspect="1"/>
            </p:cNvPicPr>
            <p:nvPr/>
          </p:nvPicPr>
          <p:blipFill rotWithShape="1">
            <a:blip r:embed="rId11">
              <a:extLst>
                <a:ext uri="{28A0092B-C50C-407E-A947-70E740481C1C}">
                  <a14:useLocalDpi xmlns:a14="http://schemas.microsoft.com/office/drawing/2010/main" val="0"/>
                </a:ext>
              </a:extLst>
            </a:blip>
            <a:srcRect l="-1" t="3431" r="1" b="1"/>
            <a:stretch/>
          </p:blipFill>
          <p:spPr>
            <a:xfrm>
              <a:off x="16576057" y="3031827"/>
              <a:ext cx="212919" cy="2112685"/>
            </a:xfrm>
            <a:prstGeom prst="rect">
              <a:avLst/>
            </a:prstGeom>
          </p:spPr>
        </p:pic>
        <p:sp>
          <p:nvSpPr>
            <p:cNvPr id="23" name="矩形 22">
              <a:extLst>
                <a:ext uri="{FF2B5EF4-FFF2-40B4-BE49-F238E27FC236}">
                  <a16:creationId xmlns:a16="http://schemas.microsoft.com/office/drawing/2014/main" id="{4162FE98-044A-4262-8209-F533A465A48A}"/>
                </a:ext>
              </a:extLst>
            </p:cNvPr>
            <p:cNvSpPr/>
            <p:nvPr/>
          </p:nvSpPr>
          <p:spPr>
            <a:xfrm>
              <a:off x="16526451" y="4756305"/>
              <a:ext cx="1039182" cy="388252"/>
            </a:xfrm>
            <a:prstGeom prst="rect">
              <a:avLst/>
            </a:prstGeom>
          </p:spPr>
          <p:txBody>
            <a:bodyPr wrap="square">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0</a:t>
              </a:r>
              <a:endParaRPr lang="zh-CN" altLang="en-US" sz="2400" dirty="0">
                <a:solidFill>
                  <a:schemeClr val="bg1"/>
                </a:solidFill>
              </a:endParaRPr>
            </a:p>
          </p:txBody>
        </p:sp>
        <p:sp>
          <p:nvSpPr>
            <p:cNvPr id="24" name="矩形 23">
              <a:extLst>
                <a:ext uri="{FF2B5EF4-FFF2-40B4-BE49-F238E27FC236}">
                  <a16:creationId xmlns:a16="http://schemas.microsoft.com/office/drawing/2014/main" id="{230453E6-1C99-4FA6-8580-099370FAB2D8}"/>
                </a:ext>
              </a:extLst>
            </p:cNvPr>
            <p:cNvSpPr/>
            <p:nvPr/>
          </p:nvSpPr>
          <p:spPr>
            <a:xfrm>
              <a:off x="16521998" y="2977486"/>
              <a:ext cx="1039182" cy="388252"/>
            </a:xfrm>
            <a:prstGeom prst="rect">
              <a:avLst/>
            </a:prstGeom>
          </p:spPr>
          <p:txBody>
            <a:bodyPr wrap="square">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1</a:t>
              </a:r>
              <a:endParaRPr lang="zh-CN" altLang="en-US" sz="2400" dirty="0">
                <a:solidFill>
                  <a:schemeClr val="bg1"/>
                </a:solidFill>
              </a:endParaRPr>
            </a:p>
          </p:txBody>
        </p:sp>
      </p:grpSp>
      <p:sp>
        <p:nvSpPr>
          <p:cNvPr id="25" name="矩形 24">
            <a:extLst>
              <a:ext uri="{FF2B5EF4-FFF2-40B4-BE49-F238E27FC236}">
                <a16:creationId xmlns:a16="http://schemas.microsoft.com/office/drawing/2014/main" id="{1506CD30-EA96-4578-B749-EE530CD9057C}"/>
              </a:ext>
            </a:extLst>
          </p:cNvPr>
          <p:cNvSpPr/>
          <p:nvPr/>
        </p:nvSpPr>
        <p:spPr>
          <a:xfrm>
            <a:off x="8349896" y="1708034"/>
            <a:ext cx="1440000" cy="400110"/>
          </a:xfrm>
          <a:prstGeom prst="rect">
            <a:avLst/>
          </a:prstGeom>
          <a:ln w="34925">
            <a:solidFill>
              <a:srgbClr val="00FFFF"/>
            </a:solidFill>
            <a:prstDash val="sysDash"/>
          </a:ln>
        </p:spPr>
        <p:txBody>
          <a:bodyPr wrap="square">
            <a:spAutoFit/>
          </a:bodyPr>
          <a:lstStyle/>
          <a:p>
            <a:pPr algn="ct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Rim-loss</a:t>
            </a:r>
            <a:endParaRPr lang="zh-CN" altLang="en-US" sz="1600"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B019E0F1-1C68-48C4-B0D6-D37D61984CE4}"/>
              </a:ext>
            </a:extLst>
          </p:cNvPr>
          <p:cNvSpPr/>
          <p:nvPr/>
        </p:nvSpPr>
        <p:spPr>
          <a:xfrm>
            <a:off x="6749420" y="1706191"/>
            <a:ext cx="1440000" cy="400110"/>
          </a:xfrm>
          <a:prstGeom prst="rect">
            <a:avLst/>
          </a:prstGeom>
          <a:ln w="34925">
            <a:solidFill>
              <a:srgbClr val="00FF00"/>
            </a:solidFill>
            <a:prstDash val="sysDash"/>
          </a:ln>
        </p:spPr>
        <p:txBody>
          <a:bodyPr wrap="square">
            <a:spAutoFit/>
          </a:bodyPr>
          <a:lstStyle/>
          <a:p>
            <a:pPr algn="ct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Optic cup</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矩形 26">
            <a:extLst>
              <a:ext uri="{FF2B5EF4-FFF2-40B4-BE49-F238E27FC236}">
                <a16:creationId xmlns:a16="http://schemas.microsoft.com/office/drawing/2014/main" id="{B4A3C5A7-F5E2-46EC-872D-4DDFE9179901}"/>
              </a:ext>
            </a:extLst>
          </p:cNvPr>
          <p:cNvSpPr/>
          <p:nvPr/>
        </p:nvSpPr>
        <p:spPr>
          <a:xfrm>
            <a:off x="0" y="6007385"/>
            <a:ext cx="12192000" cy="850615"/>
          </a:xfrm>
          <a:prstGeom prst="rect">
            <a:avLst/>
          </a:prstGeom>
          <a:gradFill>
            <a:gsLst>
              <a:gs pos="99000">
                <a:schemeClr val="accent2"/>
              </a:gs>
              <a:gs pos="1000">
                <a:srgbClr val="FF6548"/>
              </a:gs>
            </a:gsLst>
            <a:lin ang="3600000" scaled="0"/>
          </a:gradFill>
        </p:spPr>
        <p:txBody>
          <a:bodyPr wrap="square" anchor="ctr" anchorCtr="0">
            <a:no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Verifying the </a:t>
            </a:r>
            <a:r>
              <a:rPr lang="en-US" altLang="zh-CN" sz="3200" b="1" dirty="0">
                <a:latin typeface="微软雅黑" panose="020B0503020204020204" pitchFamily="34" charset="-122"/>
                <a:ea typeface="微软雅黑" panose="020B0503020204020204" pitchFamily="34" charset="-122"/>
              </a:rPr>
              <a:t>interpretability</a:t>
            </a:r>
            <a:r>
              <a:rPr lang="en-US" altLang="zh-CN" sz="3200" b="1" dirty="0">
                <a:solidFill>
                  <a:schemeClr val="bg1"/>
                </a:solidFill>
                <a:latin typeface="微软雅黑" panose="020B0503020204020204" pitchFamily="34" charset="-122"/>
                <a:ea typeface="微软雅黑" panose="020B0503020204020204" pitchFamily="34" charset="-122"/>
              </a:rPr>
              <a:t> of </a:t>
            </a:r>
            <a:r>
              <a:rPr lang="en-US" altLang="zh-CN" sz="3200" b="1" dirty="0" err="1">
                <a:solidFill>
                  <a:schemeClr val="bg1"/>
                </a:solidFill>
                <a:latin typeface="微软雅黑" panose="020B0503020204020204" pitchFamily="34" charset="-122"/>
                <a:ea typeface="微软雅黑" panose="020B0503020204020204" pitchFamily="34" charset="-122"/>
              </a:rPr>
              <a:t>DeepGF</a:t>
            </a:r>
            <a:r>
              <a:rPr lang="en-US" altLang="zh-CN" sz="3200" b="1" dirty="0">
                <a:solidFill>
                  <a:schemeClr val="bg1"/>
                </a:solidFill>
                <a:latin typeface="微软雅黑" panose="020B0503020204020204" pitchFamily="34" charset="-122"/>
                <a:ea typeface="微软雅黑" panose="020B0503020204020204" pitchFamily="34" charset="-122"/>
              </a:rPr>
              <a:t> </a:t>
            </a:r>
            <a:endParaRPr lang="zh-CN" altLang="en-US" sz="3200" b="1" dirty="0">
              <a:solidFill>
                <a:srgbClr val="FF0000"/>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2B3BACB1-7B9E-48B1-9D67-62BD509196E1}"/>
              </a:ext>
            </a:extLst>
          </p:cNvPr>
          <p:cNvSpPr txBox="1"/>
          <p:nvPr/>
        </p:nvSpPr>
        <p:spPr>
          <a:xfrm>
            <a:off x="4519295" y="1721580"/>
            <a:ext cx="2056765" cy="369332"/>
          </a:xfrm>
          <a:prstGeom prst="rect">
            <a:avLst/>
          </a:prstGeom>
          <a:noFill/>
        </p:spPr>
        <p:txBody>
          <a:bodyPr wrap="square">
            <a:spAutoFit/>
          </a:bodyPr>
          <a:lstStyle/>
          <a:p>
            <a:pPr algn="ct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Manually labeled:</a:t>
            </a:r>
            <a:endParaRPr lang="zh-CN" altLang="en-US" sz="18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音频 5">
            <a:hlinkClick r:id="" action="ppaction://media"/>
            <a:extLst>
              <a:ext uri="{FF2B5EF4-FFF2-40B4-BE49-F238E27FC236}">
                <a16:creationId xmlns:a16="http://schemas.microsoft.com/office/drawing/2014/main" id="{349704A0-6133-4C49-A313-946B2BF04B01}"/>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569700" y="6235700"/>
            <a:ext cx="406400" cy="406400"/>
          </a:xfrm>
          <a:prstGeom prst="rect">
            <a:avLst/>
          </a:prstGeom>
        </p:spPr>
      </p:pic>
      <p:pic>
        <p:nvPicPr>
          <p:cNvPr id="7" name="已录下的声音">
            <a:hlinkClick r:id="" action="ppaction://media"/>
            <a:extLst>
              <a:ext uri="{FF2B5EF4-FFF2-40B4-BE49-F238E27FC236}">
                <a16:creationId xmlns:a16="http://schemas.microsoft.com/office/drawing/2014/main" id="{8655B434-7DD7-4BC6-B10B-C90B5B13DCD1}"/>
              </a:ext>
            </a:extLst>
          </p:cNvPr>
          <p:cNvPicPr>
            <a:picLocks noChangeAspect="1"/>
          </p:cNvPicPr>
          <p:nvPr>
            <a:audioFile r:link="rId5"/>
            <p:extLst>
              <p:ext uri="{DAA4B4D4-6D71-4841-9C94-3DE7FCFB9230}">
                <p14:media xmlns:p14="http://schemas.microsoft.com/office/powerpoint/2010/main" r:embed="rId4"/>
              </p:ext>
            </p:extLst>
          </p:nvPr>
        </p:nvPicPr>
        <p:blipFill>
          <a:blip r:embed="rId12"/>
          <a:stretch>
            <a:fillRect/>
          </a:stretch>
        </p:blipFill>
        <p:spPr>
          <a:xfrm>
            <a:off x="5892800" y="3225800"/>
            <a:ext cx="406400" cy="406400"/>
          </a:xfrm>
          <a:prstGeom prst="rect">
            <a:avLst/>
          </a:prstGeom>
        </p:spPr>
      </p:pic>
    </p:spTree>
    <p:custDataLst>
      <p:tags r:id="rId1"/>
    </p:custDataLst>
    <p:extLst>
      <p:ext uri="{BB962C8B-B14F-4D97-AF65-F5344CB8AC3E}">
        <p14:creationId xmlns:p14="http://schemas.microsoft.com/office/powerpoint/2010/main" val="563970056"/>
      </p:ext>
    </p:extLst>
  </p:cSld>
  <p:clrMapOvr>
    <a:masterClrMapping/>
  </p:clrMapOvr>
  <mc:AlternateContent xmlns:mc="http://schemas.openxmlformats.org/markup-compatibility/2006" xmlns:p14="http://schemas.microsoft.com/office/powerpoint/2010/main">
    <mc:Choice Requires="p14">
      <p:transition spd="med" p14:dur="700" advTm="36691">
        <p:fade/>
      </p:transition>
    </mc:Choice>
    <mc:Fallback xmlns="">
      <p:transition spd="med" advTm="366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297"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750"/>
                                        <p:tgtEl>
                                          <p:spTgt spid="27"/>
                                        </p:tgtEl>
                                      </p:cBhvr>
                                    </p:animEffect>
                                    <p:anim calcmode="lin" valueType="num">
                                      <p:cBhvr>
                                        <p:cTn id="12" dur="750" fill="hold"/>
                                        <p:tgtEl>
                                          <p:spTgt spid="27"/>
                                        </p:tgtEl>
                                        <p:attrNameLst>
                                          <p:attrName>ppt_x</p:attrName>
                                        </p:attrNameLst>
                                      </p:cBhvr>
                                      <p:tavLst>
                                        <p:tav tm="0">
                                          <p:val>
                                            <p:strVal val="#ppt_x"/>
                                          </p:val>
                                        </p:tav>
                                        <p:tav tm="100000">
                                          <p:val>
                                            <p:strVal val="#ppt_x"/>
                                          </p:val>
                                        </p:tav>
                                      </p:tavLst>
                                    </p:anim>
                                    <p:anim calcmode="lin" valueType="num">
                                      <p:cBhvr>
                                        <p:cTn id="13" dur="75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6"/>
                </p:tgtEl>
              </p:cMediaNode>
            </p:audio>
            <p:audio>
              <p:cMediaNode vol="80000" showWhenStopped="0">
                <p:cTn id="15" fill="hold" display="0">
                  <p:stCondLst>
                    <p:cond delay="indefinite"/>
                  </p:stCondLst>
                  <p:endCondLst>
                    <p:cond evt="onStopAudio" delay="0">
                      <p:tgtEl>
                        <p:sldTgt/>
                      </p:tgtEl>
                    </p:cond>
                  </p:endCondLst>
                </p:cTn>
                <p:tgtEl>
                  <p:spTgt spid="7"/>
                </p:tgtEl>
              </p:cMediaNode>
            </p:audio>
          </p:childTnLst>
        </p:cTn>
      </p:par>
    </p:tnLst>
    <p:bldLst>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91801"/>
            <a:ext cx="12192000" cy="2849562"/>
          </a:xfrm>
          <a:prstGeom prst="rect">
            <a:avLst/>
          </a:prstGeom>
          <a:gradFill>
            <a:gsLst>
              <a:gs pos="99000">
                <a:srgbClr val="044875"/>
              </a:gs>
              <a:gs pos="1000">
                <a:schemeClr val="accent5">
                  <a:lumMod val="7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文本框 7"/>
          <p:cNvSpPr txBox="1">
            <a:spLocks noChangeArrowheads="1"/>
          </p:cNvSpPr>
          <p:nvPr/>
        </p:nvSpPr>
        <p:spPr bwMode="auto">
          <a:xfrm>
            <a:off x="324827" y="2087452"/>
            <a:ext cx="11542346" cy="292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4400" b="1" dirty="0">
                <a:solidFill>
                  <a:schemeClr val="bg1"/>
                </a:solidFill>
                <a:latin typeface="微软雅黑" pitchFamily="34" charset="-122"/>
                <a:ea typeface="微软雅黑" pitchFamily="34" charset="-122"/>
              </a:rPr>
              <a:t>Thanks for your listening</a:t>
            </a:r>
          </a:p>
          <a:p>
            <a:pPr algn="ctr" eaLnBrk="1" hangingPunct="1"/>
            <a:endParaRPr lang="en-US" altLang="zh-CN" sz="2000" b="1" dirty="0">
              <a:solidFill>
                <a:schemeClr val="bg1"/>
              </a:solidFill>
              <a:latin typeface="微软雅黑" pitchFamily="34" charset="-122"/>
              <a:ea typeface="微软雅黑" pitchFamily="34" charset="-122"/>
            </a:endParaRPr>
          </a:p>
          <a:p>
            <a:pPr algn="ctr"/>
            <a:r>
              <a:rPr lang="en-US" altLang="zh-CN" sz="3600" dirty="0">
                <a:solidFill>
                  <a:schemeClr val="bg1"/>
                </a:solidFill>
                <a:latin typeface="微软雅黑" panose="020B0503020204020204" pitchFamily="34" charset="-122"/>
                <a:ea typeface="微软雅黑" panose="020B0503020204020204" pitchFamily="34" charset="-122"/>
              </a:rPr>
              <a:t>1056: </a:t>
            </a:r>
            <a:r>
              <a:rPr lang="en-US" altLang="zh-CN" sz="3600" dirty="0" err="1">
                <a:solidFill>
                  <a:schemeClr val="bg1"/>
                </a:solidFill>
                <a:latin typeface="微软雅黑" panose="020B0503020204020204" pitchFamily="34" charset="-122"/>
                <a:ea typeface="微软雅黑" panose="020B0503020204020204" pitchFamily="34" charset="-122"/>
              </a:rPr>
              <a:t>DeepGF</a:t>
            </a:r>
            <a:r>
              <a:rPr lang="en-US" altLang="zh-CN" sz="3600" dirty="0">
                <a:solidFill>
                  <a:schemeClr val="bg1"/>
                </a:solidFill>
                <a:latin typeface="微软雅黑" panose="020B0503020204020204" pitchFamily="34" charset="-122"/>
                <a:ea typeface="微软雅黑" panose="020B0503020204020204" pitchFamily="34" charset="-122"/>
              </a:rPr>
              <a:t>: Glaucoma Forecast Using the Sequential Fundus Images</a:t>
            </a:r>
            <a:endParaRPr lang="zh-CN" altLang="en-US" sz="3600" b="1" spc="300" dirty="0">
              <a:solidFill>
                <a:schemeClr val="bg1"/>
              </a:solidFill>
              <a:latin typeface="微软雅黑" panose="020B0503020204020204" pitchFamily="34" charset="-122"/>
              <a:ea typeface="微软雅黑" panose="020B0503020204020204" pitchFamily="34" charset="-122"/>
            </a:endParaRPr>
          </a:p>
          <a:p>
            <a:pPr algn="ctr" eaLnBrk="1" hangingPunct="1"/>
            <a:endParaRPr lang="zh-CN" altLang="en-US" sz="4800" b="1" dirty="0">
              <a:solidFill>
                <a:schemeClr val="bg1"/>
              </a:solidFill>
              <a:latin typeface="微软雅黑" pitchFamily="34" charset="-122"/>
              <a:ea typeface="微软雅黑" pitchFamily="34" charset="-122"/>
            </a:endParaRPr>
          </a:p>
        </p:txBody>
      </p:sp>
      <p:pic>
        <p:nvPicPr>
          <p:cNvPr id="16" name="图片 15">
            <a:extLst>
              <a:ext uri="{FF2B5EF4-FFF2-40B4-BE49-F238E27FC236}">
                <a16:creationId xmlns:a16="http://schemas.microsoft.com/office/drawing/2014/main" id="{FB6AB0A7-5BA4-4C1E-ACF5-FED371334AE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1500" l="1910" r="97743">
                        <a14:foregroundMark x1="40972" y1="25500" x2="40972" y2="25500"/>
                        <a14:foregroundMark x1="39236" y1="91500" x2="39236" y2="91500"/>
                        <a14:foregroundMark x1="56597" y1="90000" x2="56597" y2="90000"/>
                        <a14:foregroundMark x1="80208" y1="47000" x2="80208" y2="47000"/>
                        <a14:foregroundMark x1="94097" y1="53000" x2="94097" y2="53000"/>
                        <a14:foregroundMark x1="64931" y1="64000" x2="64931" y2="64000"/>
                        <a14:foregroundMark x1="97743" y1="50000" x2="97743" y2="50000"/>
                      </a14:backgroundRemoval>
                    </a14:imgEffect>
                  </a14:imgLayer>
                </a14:imgProps>
              </a:ext>
              <a:ext uri="{28A0092B-C50C-407E-A947-70E740481C1C}">
                <a14:useLocalDpi xmlns:a14="http://schemas.microsoft.com/office/drawing/2010/main" val="0"/>
              </a:ext>
            </a:extLst>
          </a:blip>
          <a:srcRect r="31685"/>
          <a:stretch/>
        </p:blipFill>
        <p:spPr>
          <a:xfrm>
            <a:off x="4180114" y="4659903"/>
            <a:ext cx="3370802" cy="1713257"/>
          </a:xfrm>
          <a:prstGeom prst="rect">
            <a:avLst/>
          </a:prstGeom>
        </p:spPr>
      </p:pic>
      <p:pic>
        <p:nvPicPr>
          <p:cNvPr id="17" name="图片 16">
            <a:extLst>
              <a:ext uri="{FF2B5EF4-FFF2-40B4-BE49-F238E27FC236}">
                <a16:creationId xmlns:a16="http://schemas.microsoft.com/office/drawing/2014/main" id="{0F58B0A6-2B53-4F9E-8FA3-971DF15DADF2}"/>
              </a:ext>
            </a:extLst>
          </p:cNvPr>
          <p:cNvPicPr>
            <a:picLocks noChangeAspect="1"/>
          </p:cNvPicPr>
          <p:nvPr/>
        </p:nvPicPr>
        <p:blipFill>
          <a:blip r:embed="rId7" cstate="print">
            <a:duotone>
              <a:schemeClr val="accent3">
                <a:shade val="45000"/>
                <a:satMod val="135000"/>
              </a:schemeClr>
              <a:prstClr val="white"/>
            </a:duotone>
            <a:extLst>
              <a:ext uri="{BEBA8EAE-BF5A-486C-A8C5-ECC9F3942E4B}">
                <a14:imgProps xmlns:a14="http://schemas.microsoft.com/office/drawing/2010/main">
                  <a14:imgLayer r:embed="rId8">
                    <a14:imgEffect>
                      <a14:backgroundRemoval t="9884" b="89535" l="4317" r="93765">
                        <a14:foregroundMark x1="32374" y1="56395" x2="32374" y2="56395"/>
                        <a14:foregroundMark x1="40767" y1="54651" x2="40767" y2="54651"/>
                        <a14:foregroundMark x1="58034" y1="50581" x2="58034" y2="50581"/>
                        <a14:foregroundMark x1="76019" y1="50000" x2="76019" y2="50000"/>
                        <a14:foregroundMark x1="93765" y1="48837" x2="93765" y2="48837"/>
                        <a14:foregroundMark x1="4317" y1="50581" x2="4317" y2="50581"/>
                      </a14:backgroundRemoval>
                    </a14:imgEffect>
                  </a14:imgLayer>
                </a14:imgProps>
              </a:ext>
              <a:ext uri="{28A0092B-C50C-407E-A947-70E740481C1C}">
                <a14:useLocalDpi xmlns:a14="http://schemas.microsoft.com/office/drawing/2010/main" val="0"/>
              </a:ext>
            </a:extLst>
          </a:blip>
          <a:stretch>
            <a:fillRect/>
          </a:stretch>
        </p:blipFill>
        <p:spPr>
          <a:xfrm>
            <a:off x="4621965" y="5212562"/>
            <a:ext cx="1530436" cy="631259"/>
          </a:xfrm>
          <a:prstGeom prst="rect">
            <a:avLst/>
          </a:prstGeom>
        </p:spPr>
      </p:pic>
      <p:pic>
        <p:nvPicPr>
          <p:cNvPr id="18" name="图片 17">
            <a:extLst>
              <a:ext uri="{FF2B5EF4-FFF2-40B4-BE49-F238E27FC236}">
                <a16:creationId xmlns:a16="http://schemas.microsoft.com/office/drawing/2014/main" id="{6403D87A-5811-41A7-B798-54A59B82E9D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r="77951"/>
          <a:stretch/>
        </p:blipFill>
        <p:spPr>
          <a:xfrm>
            <a:off x="2459263" y="4929797"/>
            <a:ext cx="1454019" cy="1387036"/>
          </a:xfrm>
          <a:prstGeom prst="rect">
            <a:avLst/>
          </a:prstGeom>
        </p:spPr>
      </p:pic>
      <p:pic>
        <p:nvPicPr>
          <p:cNvPr id="19" name="图片 18">
            <a:extLst>
              <a:ext uri="{FF2B5EF4-FFF2-40B4-BE49-F238E27FC236}">
                <a16:creationId xmlns:a16="http://schemas.microsoft.com/office/drawing/2014/main" id="{18ECC2B9-5865-47FC-80FC-3E89926ED6F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27084" y="4797608"/>
            <a:ext cx="1436219" cy="1436219"/>
          </a:xfrm>
          <a:prstGeom prst="rect">
            <a:avLst/>
          </a:prstGeom>
        </p:spPr>
      </p:pic>
      <p:pic>
        <p:nvPicPr>
          <p:cNvPr id="21" name="已录下的声音">
            <a:hlinkClick r:id="" action="ppaction://media"/>
            <a:extLst>
              <a:ext uri="{FF2B5EF4-FFF2-40B4-BE49-F238E27FC236}">
                <a16:creationId xmlns:a16="http://schemas.microsoft.com/office/drawing/2014/main" id="{5875CA99-9A35-4570-821F-C23B9570249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03003" y="6169960"/>
            <a:ext cx="406400" cy="406400"/>
          </a:xfrm>
          <a:prstGeom prst="rect">
            <a:avLst/>
          </a:prstGeom>
        </p:spPr>
      </p:pic>
    </p:spTree>
    <p:extLst>
      <p:ext uri="{BB962C8B-B14F-4D97-AF65-F5344CB8AC3E}">
        <p14:creationId xmlns:p14="http://schemas.microsoft.com/office/powerpoint/2010/main" val="3854672544"/>
      </p:ext>
    </p:extLst>
  </p:cSld>
  <p:clrMapOvr>
    <a:masterClrMapping/>
  </p:clrMapOvr>
  <p:transition spd="slow" advTm="672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1|18.3"/>
</p:tagLst>
</file>

<file path=ppt/tags/tag2.xml><?xml version="1.0" encoding="utf-8"?>
<p:tagLst xmlns:a="http://schemas.openxmlformats.org/drawingml/2006/main" xmlns:r="http://schemas.openxmlformats.org/officeDocument/2006/relationships" xmlns:p="http://schemas.openxmlformats.org/presentationml/2006/main">
  <p:tag name="TIMING" val="|70.1"/>
</p:tagLst>
</file>

<file path=ppt/tags/tag3.xml><?xml version="1.0" encoding="utf-8"?>
<p:tagLst xmlns:a="http://schemas.openxmlformats.org/drawingml/2006/main" xmlns:r="http://schemas.openxmlformats.org/officeDocument/2006/relationships" xmlns:p="http://schemas.openxmlformats.org/presentationml/2006/main">
  <p:tag name="TIMING" val="|15.4|71.6|30.2"/>
</p:tagLst>
</file>

<file path=ppt/tags/tag4.xml><?xml version="1.0" encoding="utf-8"?>
<p:tagLst xmlns:a="http://schemas.openxmlformats.org/drawingml/2006/main" xmlns:r="http://schemas.openxmlformats.org/officeDocument/2006/relationships" xmlns:p="http://schemas.openxmlformats.org/presentationml/2006/main">
  <p:tag name="TIMING" val="|38.3"/>
</p:tagLst>
</file>

<file path=ppt/tags/tag5.xml><?xml version="1.0" encoding="utf-8"?>
<p:tagLst xmlns:a="http://schemas.openxmlformats.org/drawingml/2006/main" xmlns:r="http://schemas.openxmlformats.org/officeDocument/2006/relationships" xmlns:p="http://schemas.openxmlformats.org/presentationml/2006/main">
  <p:tag name="TIMING" val="|19.6"/>
</p:tagLst>
</file>

<file path=ppt/tags/tag6.xml><?xml version="1.0" encoding="utf-8"?>
<p:tagLst xmlns:a="http://schemas.openxmlformats.org/drawingml/2006/main" xmlns:r="http://schemas.openxmlformats.org/officeDocument/2006/relationships" xmlns:p="http://schemas.openxmlformats.org/presentationml/2006/main">
  <p:tag name="TIMING" val="|11.1|18.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a:gsLst>
            <a:gs pos="62000">
              <a:srgbClr val="194A7F"/>
            </a:gs>
            <a:gs pos="3000">
              <a:schemeClr val="accent1">
                <a:lumMod val="75000"/>
              </a:schemeClr>
            </a:gs>
            <a:gs pos="99000">
              <a:srgbClr val="044875"/>
            </a:gs>
            <a:gs pos="34000">
              <a:srgbClr val="2B509B"/>
            </a:gs>
          </a:gsLst>
          <a:lin ang="3600000" scaled="0"/>
        </a:gradFill>
        <a:ln>
          <a:noFill/>
        </a:ln>
        <a:effectLst>
          <a:softEdge rad="25400"/>
        </a:effectLst>
      </a:spPr>
      <a:bodyPr anchor="ctr"/>
      <a:lstStyle>
        <a:defPPr algn="ctr" eaLnBrk="1" fontAlgn="auto" hangingPunct="1">
          <a:spcBef>
            <a:spcPts val="0"/>
          </a:spcBef>
          <a:spcAft>
            <a:spcPts val="0"/>
          </a:spcAft>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8919</TotalTime>
  <Words>1358</Words>
  <Application>Microsoft Office PowerPoint</Application>
  <PresentationFormat>宽屏</PresentationFormat>
  <Paragraphs>244</Paragraphs>
  <Slides>13</Slides>
  <Notes>12</Notes>
  <HiddenSlides>4</HiddenSlides>
  <MMClips>10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13</vt:i4>
      </vt:variant>
    </vt:vector>
  </HeadingPairs>
  <TitlesOfParts>
    <vt:vector size="22" baseType="lpstr">
      <vt:lpstr>AvertaStd-semibold</vt:lpstr>
      <vt:lpstr>等线</vt:lpstr>
      <vt:lpstr>等线 Light</vt:lpstr>
      <vt:lpstr>微软雅黑</vt:lpstr>
      <vt:lpstr>Arial</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柳</dc:creator>
  <cp:lastModifiedBy>王 晓飞</cp:lastModifiedBy>
  <cp:revision>150</cp:revision>
  <dcterms:created xsi:type="dcterms:W3CDTF">2019-12-03T05:10:53Z</dcterms:created>
  <dcterms:modified xsi:type="dcterms:W3CDTF">2022-01-13T09:25:23Z</dcterms:modified>
</cp:coreProperties>
</file>